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5"/>
  </p:notesMasterIdLst>
  <p:handoutMasterIdLst>
    <p:handoutMasterId r:id="rId26"/>
  </p:handoutMasterIdLst>
  <p:sldIdLst>
    <p:sldId id="389" r:id="rId5"/>
    <p:sldId id="311" r:id="rId6"/>
    <p:sldId id="350" r:id="rId7"/>
    <p:sldId id="365" r:id="rId8"/>
    <p:sldId id="390" r:id="rId9"/>
    <p:sldId id="391" r:id="rId10"/>
    <p:sldId id="369" r:id="rId11"/>
    <p:sldId id="385" r:id="rId12"/>
    <p:sldId id="373" r:id="rId13"/>
    <p:sldId id="374" r:id="rId14"/>
    <p:sldId id="344" r:id="rId15"/>
    <p:sldId id="346" r:id="rId16"/>
    <p:sldId id="351" r:id="rId17"/>
    <p:sldId id="353" r:id="rId18"/>
    <p:sldId id="354" r:id="rId19"/>
    <p:sldId id="387" r:id="rId20"/>
    <p:sldId id="360" r:id="rId21"/>
    <p:sldId id="363" r:id="rId22"/>
    <p:sldId id="393" r:id="rId23"/>
    <p:sldId id="307" r:id="rId24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E81"/>
    <a:srgbClr val="9BCEC8"/>
    <a:srgbClr val="FDFDFD"/>
    <a:srgbClr val="FEFEFE"/>
    <a:srgbClr val="FEFDFE"/>
    <a:srgbClr val="FCFCFC"/>
    <a:srgbClr val="FFFFFD"/>
    <a:srgbClr val="FEFEFC"/>
    <a:srgbClr val="FFFFFF"/>
    <a:srgbClr val="374D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45" autoAdjust="0"/>
    <p:restoredTop sz="78293" autoAdjust="0"/>
  </p:normalViewPr>
  <p:slideViewPr>
    <p:cSldViewPr snapToGrid="0">
      <p:cViewPr varScale="1">
        <p:scale>
          <a:sx n="89" d="100"/>
          <a:sy n="89" d="100"/>
        </p:scale>
        <p:origin x="13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D7C90-C7A4-97EF-0159-A65B9800B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135F0B8-1CC6-E1F7-0EA7-60EEA8FAE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4DF3EBA-75DA-C38F-8A43-991F0A7BE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Buongiorno a tutti, inizio con una domanda, che resterà il filo conduttore di tutta la presentazione:</a:t>
            </a:r>
          </a:p>
          <a:p>
            <a:r>
              <a:rPr lang="it-IT" sz="1100" b="1" i="1" dirty="0"/>
              <a:t>quanto tempo è davvero necessario tenere un paziente ricoverato dopo un intervento di chirurgia bariatrica?</a:t>
            </a:r>
          </a:p>
          <a:p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Nella nostra esperienza, la risposta è sorprendente.</a:t>
            </a:r>
            <a:endParaRPr lang="it-IT" sz="11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FA9091-42A0-CC83-729A-E930EC728A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08413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Partiamo dal contesto. L'obesità è una pandemia silenziosa: con oltre un miliardo di pazienti affetti nel mondo.</a:t>
            </a:r>
          </a:p>
          <a:p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 chirurgia bariatrica e metabolica rappresenta oggi il </a:t>
            </a:r>
            <a:r>
              <a:rPr lang="it-IT" sz="11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gold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standard nel trattamento dell'obesità grave, con un impatto riconosciuto sulla sopravvivenza a lungo termine e sulla remissione delle comorbilità metaboliche e cardiopolmonari dei pazienti affetti.</a:t>
            </a:r>
          </a:p>
          <a:p>
            <a:pPr>
              <a:spcBef>
                <a:spcPts val="300"/>
              </a:spcBef>
              <a:spcAft>
                <a:spcPts val="500"/>
              </a:spcAft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Allo stesso tempo, questa popolazione di pazienti, straordinariamente fragile, richiede una gestione </a:t>
            </a:r>
            <a:r>
              <a:rPr lang="it-IT" sz="11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perioperatoria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di alta complessità.</a:t>
            </a:r>
          </a:p>
          <a:p>
            <a:pPr>
              <a:spcBef>
                <a:spcPts val="300"/>
              </a:spcBef>
              <a:spcAft>
                <a:spcPts val="500"/>
              </a:spcAft>
            </a:pP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 risposta a questa sfida si chiama ERABS.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 framework multimodale, </a:t>
            </a:r>
            <a:r>
              <a:rPr lang="it-IT" sz="11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evidence-based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che ha ridisegnato il nostro modello assistenziale.</a:t>
            </a:r>
            <a:endParaRPr lang="it-IT" sz="1100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075956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 presento oggi un'analisi retrospettiva monocentrica condotta presso il Centro SICOB di Gorizia, nel periodo compreso tra giugno 2016 e febbraio 2026. </a:t>
            </a:r>
            <a:r>
              <a:rPr lang="it-IT" sz="1100" dirty="0"/>
              <a:t>Il titolo del nostro lavoro contiene già la risposta alla domanda. "ERAS Protocols and 24-48h Discharge in Bariatric Surgery" — un’esperienza decennale in un Centro di Eccellenza italiano.</a:t>
            </a:r>
          </a:p>
          <a:p>
            <a:r>
              <a:rPr lang="it-IT" sz="1100" dirty="0"/>
              <a:t>È una realtà che abbiamo costruito, raffinato e validato su quasi mille pazienti consecutivi, nessuno escluso.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56847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Il quesito clinico che ci siamo posti è preciso e misurabile:</a:t>
            </a:r>
          </a:p>
          <a:p>
            <a:r>
              <a:rPr lang="it-IT" sz="1100" dirty="0"/>
              <a:t>Può un protocollo ERABS standardizzato supportare in sicurezza la dimissione entro 24-48 ore in una popolazione </a:t>
            </a:r>
            <a:r>
              <a:rPr lang="it-IT" sz="1100" dirty="0" err="1"/>
              <a:t>bariatrica</a:t>
            </a:r>
            <a:r>
              <a:rPr lang="it-IT" sz="1100" dirty="0"/>
              <a:t> complessa — senza aumentare le riammissioni a 30 giorni, le complicanze maggiori o la mortalità perioperatoria?</a:t>
            </a:r>
          </a:p>
          <a:p>
            <a:r>
              <a:rPr lang="it-IT" sz="1100" dirty="0"/>
              <a:t>L’endpoint primario è stato il LOS, ossia la durata della degenza, intesa come </a:t>
            </a:r>
            <a:r>
              <a:rPr lang="it-IT" sz="1100" u="sng" dirty="0">
                <a:solidFill>
                  <a:srgbClr val="FF0000"/>
                </a:solidFill>
              </a:rPr>
              <a:t>Tasso di dimissione precoce</a:t>
            </a:r>
            <a:endParaRPr lang="it-IT" sz="1100" dirty="0"/>
          </a:p>
          <a:p>
            <a:r>
              <a:rPr lang="it-IT" sz="1100" dirty="0"/>
              <a:t>Gli endpoint secondari che abbiamo valutato sono stati: le riammissioni a 30 giorni, complicanze precoci post-operatorie, classificate sec. Clavien-Dindo, mortalità perioperatoria e utilizzo del drenaggio intraddominale.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108839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La nostra coorte è composta da 986 pazienti consecutivi, di cui il 74,4% erano donne, con un’età media di 47 anni ed un BMI medio di 43,1 kg/m². E con un profilo di comorbilità importante.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3738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Le procedure eseguite: Sleeve </a:t>
            </a:r>
            <a:r>
              <a:rPr lang="it-IT" sz="1100" dirty="0" err="1"/>
              <a:t>gastrectomy</a:t>
            </a:r>
            <a:r>
              <a:rPr lang="it-IT" sz="1100" dirty="0"/>
              <a:t> nel 47,6% dei casi. Bypass gastrico sec. Roux-en-Y nel 48,2%. OAGB nel 4,3%.</a:t>
            </a:r>
          </a:p>
          <a:p>
            <a:r>
              <a:rPr lang="it-IT" sz="1100" dirty="0"/>
              <a:t>Un dato che merita particolare attenzione: il 9% dei casi era di chirurgia revisionale — una popolazione ad elevata complessità tecnica, con anatomia alterata, aderenze e rischio </a:t>
            </a:r>
            <a:r>
              <a:rPr lang="it-IT" sz="1100" dirty="0" err="1"/>
              <a:t>perioperatorio</a:t>
            </a:r>
            <a:r>
              <a:rPr lang="it-IT" sz="1100" dirty="0"/>
              <a:t> aumentato.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L’approccio laparoscopico è stato impiegato nel 96,5% dei casi, quello robotico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è stato impiegato selettivamente in 35 procedure complesse (il 3.6% dei casi del totale)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33232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Il pathway ERABS inizia PRIMA dell'intervento. </a:t>
            </a:r>
            <a:r>
              <a:rPr lang="it-IT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L’obiettivo di questa fase è 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ridurre i rischi evitabili e migliorare l'aderenza del paziente al protocollo</a:t>
            </a:r>
            <a:r>
              <a:rPr lang="it-IT" sz="1100" dirty="0"/>
              <a:t>. 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processo si fonda su sei punti chiave:</a:t>
            </a:r>
          </a:p>
          <a:p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Valutazione multidisciplinare obbligatoria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che coinvolge il chirurgo, che spiega ogni fase del percorso, il nutrizionista che ottimizza la dieta, lo psicologo, che valuta la compliance e gestisce le aspettative, l’anestesista e l’infermiere specializzato.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Counseling di gruppo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sessioni interattive tra team </a:t>
            </a:r>
            <a:r>
              <a:rPr lang="it-IT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bariatrico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pazienti e familiari con discussione del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percorso intraoperatorio, dei milestone di recovery post-operatoria, delle modalità di follow-up, 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allineare le aspettative. </a:t>
            </a:r>
            <a:r>
              <a:rPr lang="it-IT" sz="1100" u="sng" dirty="0"/>
              <a:t>il paziente viene preparato psicologicamente e culturalmente ad essere PROTAGONISTA ATTIVO della propria ripresa. </a:t>
            </a:r>
            <a:r>
              <a:rPr lang="it-IT" sz="1100" dirty="0"/>
              <a:t>Il paziente arriva in sala operatoria sapendo esattamente cosa lo aspetta, quali sono i criteri di dimissione, e cosa deve fare una volta a casa.</a:t>
            </a:r>
            <a:endParaRPr lang="it-IT" sz="1100" u="sn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Work-up diagnostico completo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profilo ematochimico completo, ECG, Rx torace, eco addome </a:t>
            </a:r>
            <a:r>
              <a:rPr lang="it-IT" sz="1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EGDS con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biopsie sistematiche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(giunzione esofago-gastrica, corpo, antro) e biopsie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mirate delle lesioni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macoscopicamente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sospette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Lo screening OSA con questionario STOP-BANG prevedeva polisonnografia notturna obbligatoria per i pz a rischio moderato-alto.</a:t>
            </a:r>
            <a:r>
              <a:rPr lang="it-IT" sz="1100" dirty="0">
                <a:effectLst/>
              </a:rPr>
              <a:t> </a:t>
            </a:r>
            <a:r>
              <a:rPr lang="it-IT" sz="1100" dirty="0"/>
              <a:t>Perché l'OSAS non trattata è il principale fattore di rischio respiratorio nel postoperatorio precoce — e gestirla significa poter dimettere il paziente in sicurezza già in prima giornata.</a:t>
            </a:r>
            <a:endParaRPr lang="it-IT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Ottimizzazione dello stile di vita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con la cessazione del fumo almeno 4-8 settimane prima dell'intervento. </a:t>
            </a:r>
          </a:p>
          <a:p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Calo ponderale preoperatorio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con un target del 5-10% del peso iniziale. </a:t>
            </a:r>
          </a:p>
          <a:p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Criteri di esclusione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+mn-cs"/>
              </a:rPr>
              <a:t>l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'abuso alcolico attivo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(&gt;3 drink/die o &gt;7/settimana nelle donne, &gt;14/settimana negli uomini) costituiva controindicazione assoluta all'intervento.</a:t>
            </a:r>
            <a:endParaRPr lang="it-IT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tratta di un percorso individualizzato e cucito sul singolo paziente.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7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058470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Il pathway intraoperatorio è il </a:t>
            </a:r>
            <a:r>
              <a:rPr lang="it-IT" sz="1100" b="1" dirty="0"/>
              <a:t>cuore tecnico del protocollo. </a:t>
            </a:r>
            <a:r>
              <a:rPr lang="it-IT" sz="1100" b="0" dirty="0"/>
              <a:t>Ogni</a:t>
            </a:r>
            <a:r>
              <a:rPr lang="it-IT" sz="1100" b="1" dirty="0"/>
              <a:t> </a:t>
            </a:r>
            <a:r>
              <a:rPr lang="it-IT" sz="1100" dirty="0"/>
              <a:t>dettaglio ha una </a:t>
            </a:r>
            <a:r>
              <a:rPr lang="it-IT" sz="1100" b="1" dirty="0"/>
              <a:t>ragione </a:t>
            </a:r>
            <a:r>
              <a:rPr lang="it-IT" sz="1100" b="1" dirty="0" err="1"/>
              <a:t>evidence-based</a:t>
            </a:r>
            <a:r>
              <a:rPr lang="it-IT" sz="1100" dirty="0"/>
              <a:t>, volta a ridurre al minimo lo stress chirurgico, 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prevenendo complicanze come la PONV, l'</a:t>
            </a:r>
            <a:r>
              <a:rPr lang="it-IT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overload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liquidi o i problemi respiratori.</a:t>
            </a: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ricovero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avviene in mattinata con digiuno da solidi di 6 ore e da liquidi chiari di 2 ore.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Gli interventi chirurgici sono eseguiti da </a:t>
            </a:r>
            <a:r>
              <a:rPr lang="it-IT" sz="1100" b="1" dirty="0"/>
              <a:t>4 chirurghi dedicati, certificati e che gestiscono alti volumi di interventi bariatrici</a:t>
            </a:r>
            <a:r>
              <a:rPr lang="it-IT" sz="1100" dirty="0"/>
              <a:t>.</a:t>
            </a:r>
            <a:endParaRPr lang="it-IT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Sotto il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profilo anestesiologico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prepariamo il paziente con una buona </a:t>
            </a:r>
            <a:r>
              <a:rPr lang="it-IT" sz="11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preossigenazione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profilassi antibiotica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cefazolina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g IV o clindamicina 600 mg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caso di allergia ai beta-lattamici) veniva somministrata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30–60 minuti prima dell'incisione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profilassi anti-PONV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prevedeva bolo di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desametasone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8 mg IV prima dell'induzione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L'anestesia totale endovenosa (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TIVA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laddove eseguita, era condotta con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infusioni target-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propofol e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remifentanil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il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blocco neuromuscolare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veniva ottenuto con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cisatracurio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Nella prima parte del periodo di studio, veniva adottata una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strategia </a:t>
            </a:r>
            <a:r>
              <a:rPr lang="it-IT" sz="11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opioid-sparing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singola dose intraoperatoria restrittiva di morfina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(4–5 mg IV)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30–60 minuti prima del completamento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nella fase successiva si è progressivamente adottato un protocollo completamente </a:t>
            </a:r>
            <a:r>
              <a:rPr lang="it-IT" sz="11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opioid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-free.</a:t>
            </a:r>
            <a:endParaRPr lang="it-IT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sz="1100" dirty="0"/>
              <a:t>Il </a:t>
            </a:r>
            <a:r>
              <a:rPr lang="it-IT" sz="1100" b="1" dirty="0"/>
              <a:t>SNG</a:t>
            </a:r>
            <a:r>
              <a:rPr lang="it-IT" sz="1100" b="0" dirty="0"/>
              <a:t> viene</a:t>
            </a:r>
            <a:r>
              <a:rPr lang="it-IT" sz="1100" dirty="0"/>
              <a:t> rimosso in sala operatoria al termine della procedura.</a:t>
            </a:r>
          </a:p>
          <a:p>
            <a:r>
              <a:rPr lang="it-IT" sz="1100" b="1" dirty="0"/>
              <a:t>Catetere vescicale</a:t>
            </a:r>
            <a:r>
              <a:rPr lang="it-IT" sz="1100" dirty="0"/>
              <a:t>: NON utilizzato di routine in nessun paziente della coorte.</a:t>
            </a:r>
          </a:p>
          <a:p>
            <a:r>
              <a:rPr lang="it-IT" sz="1100" b="1" dirty="0"/>
              <a:t>Drenaggio addominale</a:t>
            </a:r>
            <a:r>
              <a:rPr lang="it-IT" sz="1100" dirty="0"/>
              <a:t>: evitato sistematicamente. Posizionato SOLO in presenza di </a:t>
            </a:r>
            <a:r>
              <a:rPr lang="it-IT" sz="1100" u="sng" dirty="0"/>
              <a:t>instabilità emostatica intraoperatoria non correggibile </a:t>
            </a:r>
            <a:r>
              <a:rPr lang="it-IT" sz="1100" u="none" dirty="0"/>
              <a:t>o</a:t>
            </a:r>
            <a:r>
              <a:rPr lang="it-IT" sz="1100" u="sng" dirty="0"/>
              <a:t> leak test primario al blu di metilene</a:t>
            </a:r>
            <a:r>
              <a:rPr lang="it-IT" sz="1100" dirty="0"/>
              <a:t>, praticato per tutte le anastomosi, </a:t>
            </a:r>
            <a:r>
              <a:rPr lang="it-IT" sz="1100" u="sng" dirty="0"/>
              <a:t>insoddisfacente</a:t>
            </a:r>
            <a:r>
              <a:rPr lang="it-IT" sz="1100" dirty="0"/>
              <a:t>.</a:t>
            </a: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regime analgesico multimodale preventivo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comprendeva: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paracetamolo IV + FANS sistemici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infiltrazione peri-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incisionale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dei port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irrigazione intraperitoneale ritardata con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levobupivacaina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(3,75%, 20 </a:t>
            </a:r>
            <a:r>
              <a:rPr lang="it-IT" sz="1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mL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1,875%, 80 </a:t>
            </a:r>
            <a:r>
              <a:rPr lang="it-IT" sz="1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mL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In fase postoperatoria: 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paracetamolo 1 g IV ogni 6–8 ore con transizione alla via orale,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ketorolac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30 mg IV al bisogno come rescue;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ondansetron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 mg IV a fine procedura e </a:t>
            </a:r>
            <a:r>
              <a:rPr lang="it-IT" sz="11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pantoprazolo</a:t>
            </a: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40 mg IV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mantenuti nel postoperatorio con schema orale standardizzato.</a:t>
            </a:r>
          </a:p>
          <a:p>
            <a:endParaRPr lang="it-IT" sz="1100" kern="12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b="1" dirty="0"/>
              <a:t>La standardizzazione della tecnica chirurgica è stata essenziale per garantire riproducibilità dei risultati nel corso del decennio.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In tutti i casi di RYGB e OAGB: leak test intraoperatorio con blu di metilene. </a:t>
            </a:r>
            <a:endParaRPr lang="it-IT" sz="1100" b="1" dirty="0"/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8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44998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Il pathway postoperatorio è dove il protocollo ERABS esprime il suo massimo potenziale.</a:t>
            </a:r>
          </a:p>
          <a:p>
            <a:r>
              <a:rPr lang="it-IT" sz="1100" dirty="0"/>
              <a:t>L'obiettivo è: early recovery e gestione proattiva della sintomatologia.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Entro 1–2 ore dalla fine dell’intervento, tutti i pazienti stabili vengono messi in posizione seduta in PACU.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pazienti con diagnosi preoperatoria di OSA riprendono immediatamente la ventilazione CPAP prescritta.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bilancio idrico nelle prime 12 ore postoperatorie viene mantenuto con protocollo di fluidi restrittivo (cristalloidi EV 0,5–1,0 </a:t>
            </a:r>
            <a:r>
              <a:rPr lang="it-IT" sz="1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mL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/kg/h).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Mobilizzazione attiva già nelle prime ore postoperatorie. Dieta idrica a 6 ore dall’intervento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Alla mattina della I giornata postoperatoria (POD 1), il paziente inizia una dieta morbida (brodi, </a:t>
            </a:r>
            <a:r>
              <a:rPr lang="it-IT" sz="1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purée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yogurt, omogeneizzati, cereali).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Spirometria incentivante e fisioterapia respiratoria strutturata 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prevenire atelettasie e ipossiemia.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Controllo glicemico personalizzato con monitoraggio capillare e scale di correzione per i pazienti diabetici.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Esami di laboratorio routinari omessi per i pazienti con decorso regolare.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69833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I criteri di dimissione sono oggettivi, misurabili e condivisi con il paziente fin dall'inizio.</a:t>
            </a:r>
          </a:p>
          <a:p>
            <a:r>
              <a:rPr lang="it-IT" sz="1100" dirty="0"/>
              <a:t>E sono: controllo adeguato del dolore con analgesia orale, scala NRS ≤ 4. Capacità di deambulare autonomamente. Adeguata tolleranza orale liquida. Assenza di nausea, vomito, distress addominale persistente. Assenza di febbre, tachicardia, instabilità clinica. Assenza di segni locali o sistemici di complicanza.</a:t>
            </a:r>
          </a:p>
          <a:p>
            <a:r>
              <a:rPr lang="it-IT" sz="1100" dirty="0"/>
              <a:t>La dimissione precoce in questo studio NON è stata </a:t>
            </a:r>
            <a:r>
              <a:rPr lang="it-IT" sz="1100" b="1" dirty="0"/>
              <a:t>CLOCK-BASED</a:t>
            </a:r>
            <a:r>
              <a:rPr lang="it-IT" sz="1100" b="0" dirty="0"/>
              <a:t>, ma </a:t>
            </a:r>
            <a:r>
              <a:rPr lang="it-IT" sz="1100" b="1" dirty="0"/>
              <a:t>CRITERION-BASED</a:t>
            </a:r>
            <a:r>
              <a:rPr lang="it-IT" sz="1100" dirty="0"/>
              <a:t>, vale a dire basata sul raggiungimento di tutti questi </a:t>
            </a:r>
            <a:r>
              <a:rPr lang="it-IT" sz="1100" b="1" dirty="0"/>
              <a:t>criteri clinici oggettivi</a:t>
            </a:r>
            <a:r>
              <a:rPr lang="it-IT" sz="1100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10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93707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Veniamo ai risultati.</a:t>
            </a:r>
          </a:p>
          <a:p>
            <a:r>
              <a:rPr lang="it-IT" sz="1100" dirty="0"/>
              <a:t>La LOS cioè la </a:t>
            </a:r>
            <a:r>
              <a:rPr lang="it-IT" sz="1100" b="1" dirty="0"/>
              <a:t>DEGENZA</a:t>
            </a:r>
            <a:r>
              <a:rPr lang="it-IT" sz="1100" dirty="0"/>
              <a:t> </a:t>
            </a:r>
            <a:r>
              <a:rPr lang="it-IT" sz="1100" b="1" dirty="0"/>
              <a:t>mediana</a:t>
            </a:r>
            <a:r>
              <a:rPr lang="it-IT" sz="1100" dirty="0"/>
              <a:t> è stata di </a:t>
            </a:r>
            <a:r>
              <a:rPr lang="it-IT" sz="1100" b="1" dirty="0"/>
              <a:t>1 GIORNO</a:t>
            </a:r>
            <a:r>
              <a:rPr lang="it-IT" sz="1100" dirty="0"/>
              <a:t>.</a:t>
            </a:r>
          </a:p>
          <a:p>
            <a:r>
              <a:rPr lang="it-IT" sz="1100" dirty="0"/>
              <a:t>La </a:t>
            </a:r>
            <a:r>
              <a:rPr lang="it-IT" sz="1100" b="1" dirty="0"/>
              <a:t>DEGENZA</a:t>
            </a:r>
            <a:r>
              <a:rPr lang="it-IT" sz="1100" dirty="0"/>
              <a:t> </a:t>
            </a:r>
            <a:r>
              <a:rPr lang="it-IT" sz="1100" b="1" dirty="0"/>
              <a:t>media</a:t>
            </a:r>
            <a:r>
              <a:rPr lang="it-IT" sz="1100" dirty="0"/>
              <a:t> di </a:t>
            </a:r>
            <a:r>
              <a:rPr lang="it-IT" sz="1100" b="1" dirty="0"/>
              <a:t>1,8 ± 2,5 giorni</a:t>
            </a:r>
            <a:r>
              <a:rPr lang="it-IT" sz="1100" dirty="0"/>
              <a:t>.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il dato più evidente emerge guardando il grafico del trend annuale.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Siamo partiti nel 2016 con una </a:t>
            </a:r>
            <a:r>
              <a:rPr lang="it-IT" sz="11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degenza media 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</a:t>
            </a:r>
            <a:r>
              <a:rPr lang="it-IT" sz="1100" b="1" dirty="0"/>
              <a:t>± 8,9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giorni </a:t>
            </a:r>
            <a:r>
              <a:rPr lang="it-IT" sz="11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fino ad arrivare ai primi due mesi del 2026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dove la media si è assestata ad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giorno esatto</a:t>
            </a:r>
            <a:r>
              <a:rPr lang="it-IT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Cosa significa questo? Che </a:t>
            </a:r>
            <a:r>
              <a:rPr lang="it-IT" sz="11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tempi di ricovero sono stati ridotti di oltre il 50% rispetto a quelli storici prima di introdurre l'ERABS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it-IT" sz="1100" dirty="0"/>
          </a:p>
          <a:p>
            <a:r>
              <a:rPr lang="it-IT" sz="1100" dirty="0"/>
              <a:t>Il trend in discesa è progressivo e statisticamente significativo nel corso del decennio.</a:t>
            </a:r>
            <a:endParaRPr lang="it-IT" sz="11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risultato straordinario 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termini di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efficienza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 soprattutto di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rapido ritorno del paziente alla propria quotidianità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63993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I numeri sulle </a:t>
            </a:r>
            <a:r>
              <a:rPr lang="it-IT" sz="1100" b="1" dirty="0"/>
              <a:t>dimissioni precoci </a:t>
            </a:r>
            <a:r>
              <a:rPr lang="it-IT" sz="1100" dirty="0"/>
              <a:t>sono eloquenti.</a:t>
            </a:r>
          </a:p>
          <a:p>
            <a:r>
              <a:rPr lang="it-IT" sz="1100" dirty="0"/>
              <a:t>60,1% — dimessi in PRIMA GIORNATA postoperatoria.</a:t>
            </a:r>
          </a:p>
          <a:p>
            <a:r>
              <a:rPr lang="it-IT" sz="1100" dirty="0"/>
              <a:t>27,7% in SECONDA GIORNATA.</a:t>
            </a:r>
          </a:p>
          <a:p>
            <a:r>
              <a:rPr lang="it-IT" sz="1100" dirty="0"/>
              <a:t>In totale: l'87,8% della nostra coorte — 866 pazienti su 986 — è stato dimesso entro 48 ore dall'intervento.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Solamente una piccola minoranza, pari al 12.2%, ha richiesto un prolungamento del ricovero oltre le 48 ore per motivi clinici o logistici. </a:t>
            </a:r>
            <a:endParaRPr lang="it-IT" sz="11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Questi risultati sono omogenei tra le differenti procedure. Pertanto, non dipendono dalla tecnica chirurgica, bensì dal protocollo.</a:t>
            </a:r>
          </a:p>
          <a:p>
            <a:r>
              <a:rPr lang="it-IT" sz="1100" dirty="0"/>
              <a:t>(Stratificando per procedura:</a:t>
            </a: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SG: 61.2%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POD 1;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27.9%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POD 2;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89.1%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entro 48 hours.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RYGB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it-IT" sz="11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57.9%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POD 1;</a:t>
            </a:r>
            <a:r>
              <a:rPr lang="it-IT" sz="11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28.2%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POD 2;</a:t>
            </a:r>
            <a:r>
              <a:rPr lang="it-IT" sz="11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86.1%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entro 48 hours.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OAGB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73.8%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POD 1;</a:t>
            </a:r>
            <a:r>
              <a:rPr lang="it-IT" sz="11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19.1%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POD 2;</a:t>
            </a:r>
            <a:r>
              <a:rPr lang="it-IT" sz="11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92.9%</a:t>
            </a:r>
            <a:r>
              <a:rPr lang="it-IT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dimessi entro 48 hours.)</a:t>
            </a:r>
            <a:endParaRPr lang="it-IT" sz="11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251498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700"/>
              </a:spcAft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Complessivamente, il drenaggio è stato posizionato in 149 pazienti (15,1%) e si è osservato un declino statisticamente significativo al suo ricorso nel tempo, documentato dal test chi-quadro per trend lineare.</a:t>
            </a:r>
            <a:endParaRPr lang="it-IT" sz="1100" dirty="0"/>
          </a:p>
          <a:p>
            <a:r>
              <a:rPr lang="it-IT" sz="1100" dirty="0"/>
              <a:t>Passiamo, infatti, dal 46,9% nel 2016 all'11,1% nei primi mesi del 2026.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Questo è un indicatore fondamentale dell’aderenza al protocollo ERABS.</a:t>
            </a:r>
            <a:endParaRPr lang="it-IT" sz="1100" dirty="0"/>
          </a:p>
          <a:p>
            <a:r>
              <a:rPr lang="it-IT" sz="1100" b="1" dirty="0"/>
              <a:t>Il drenaggio profilattico </a:t>
            </a:r>
            <a:r>
              <a:rPr lang="it-IT" sz="1100" b="1" u="sng" dirty="0"/>
              <a:t>non rileva, </a:t>
            </a:r>
            <a:r>
              <a:rPr lang="it-IT" sz="1100" b="1" dirty="0"/>
              <a:t>né previene le complicanze precoci</a:t>
            </a:r>
            <a:r>
              <a:rPr lang="it-IT" sz="1100" dirty="0"/>
              <a:t>. Aumenta il dolore. Ritarda la mobilizzazione. Prolunga la degenza.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La condizione che rende sicuro ometterlo? Il leak test sistematico con blu di metilene su ogni anastomosi confezionata.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cui,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quando l'emostasi intraoperatoria è soddisfacente e il test di tenuta con il blu di metilene è negativo, evitare il drenaggio di routine è fattibile e sicuro. E un paziente senza drenaggio si alza, cammina e accetta la dimissione molto prima e con più serenità.</a:t>
            </a:r>
            <a:endParaRPr lang="it-IT" sz="1100" dirty="0"/>
          </a:p>
          <a:p>
            <a:r>
              <a:rPr lang="it-IT" sz="1100" dirty="0"/>
              <a:t>[Attenzione al 2024: 15,9% — una risalita apparente. Ma è un artefatto. In quell'anno, 13 su 126 interventi erano procedure revisionali — il 10,3% della casistica, la concentrazione proporzionale più alta della serie. Maggiore complessità, più drenaggi posizionati. Il trend globale rimane inequivocabilmente discendente.]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219913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accelerare la dimissione ed eliminare i drenaggi ha avuto un prezzo in termini di sicurezza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dati ci dicono di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il tasso di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complicanze globali a 30 giorni 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stato appena del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6.7%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valore </a:t>
            </a:r>
            <a:r>
              <a:rPr lang="it-IT" sz="11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ampiamente in linea con gli standard internazionali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analizziamo la gravità secondo la classificazione </a:t>
            </a:r>
            <a:r>
              <a:rPr lang="it-IT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Clavien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-Dindo, vediamo </a:t>
            </a:r>
            <a:r>
              <a:rPr lang="it-IT" sz="11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 </a:t>
            </a:r>
            <a:r>
              <a:rPr lang="it-IT" sz="11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maggior parte degli eventi è stata minore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3.9%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(38 pazienti) ha avuto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complicanze minori di grado I-II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come piccoli sanguinamenti autolimitanti o febbricole gestite medicalmente.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2.7%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(27 pazienti) ha invece registrato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complicanze maggiori di grado III-IV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hanno richiesto un approccio radiologico, endoscopico o chirurgico per raccolte, leak o emorragie severe.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Registriamo purtroppo un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unico decesso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 quasi mille casi (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0.10%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dovuto a complicanze cardiorespiratorie tardive. </a:t>
            </a:r>
          </a:p>
          <a:p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 mostra chiaramente il grafico, quasi il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58% delle complicanze che si sono verificate è stato di entità minore</a:t>
            </a:r>
            <a:r>
              <a:rPr lang="it-IT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conferma del fatto che il </a:t>
            </a:r>
            <a:r>
              <a:rPr lang="it-IT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protocollo ERABS protegge il paziente e mantiene i massimi livelli di sicurezza chirurgica.</a:t>
            </a:r>
            <a:endParaRPr lang="it-IT" sz="11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1503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Le </a:t>
            </a:r>
            <a:r>
              <a:rPr lang="it-IT" sz="1100" b="1" dirty="0"/>
              <a:t>riammissioni a 30 giorni </a:t>
            </a:r>
            <a:r>
              <a:rPr lang="it-IT" sz="1100" dirty="0"/>
              <a:t>si sono verificate nel </a:t>
            </a:r>
            <a:r>
              <a:rPr lang="it-IT" sz="1100" b="1" dirty="0"/>
              <a:t>3,1%</a:t>
            </a:r>
            <a:r>
              <a:rPr lang="it-IT" sz="1100" dirty="0"/>
              <a:t> dei casi.</a:t>
            </a:r>
          </a:p>
          <a:p>
            <a:r>
              <a:rPr lang="it-IT" sz="1100" b="1" dirty="0"/>
              <a:t>Di questi, il 77,4% </a:t>
            </a:r>
            <a:r>
              <a:rPr lang="it-IT" sz="1100" dirty="0"/>
              <a:t>era stato </a:t>
            </a:r>
            <a:r>
              <a:rPr lang="it-IT" sz="1100" b="1" dirty="0"/>
              <a:t>dimesso entro 48 ore</a:t>
            </a:r>
            <a:r>
              <a:rPr lang="it-IT" sz="1100" dirty="0"/>
              <a:t>.</a:t>
            </a:r>
          </a:p>
          <a:p>
            <a:r>
              <a:rPr lang="it-IT" sz="1100" b="1" dirty="0"/>
              <a:t>Dei 31 pazienti riammessi entro 30 giorni</a:t>
            </a:r>
            <a:r>
              <a:rPr lang="it-IT" sz="1100" dirty="0"/>
              <a:t>, </a:t>
            </a:r>
            <a:r>
              <a:rPr lang="it-IT" sz="1100" b="1" dirty="0"/>
              <a:t>l'83,9%</a:t>
            </a:r>
            <a:r>
              <a:rPr lang="it-IT" sz="1100" dirty="0"/>
              <a:t> presentava una </a:t>
            </a:r>
            <a:r>
              <a:rPr lang="it-IT" sz="1100" b="1" dirty="0"/>
              <a:t>complicanza precoce sottostante</a:t>
            </a:r>
            <a:r>
              <a:rPr lang="it-IT" sz="1100" dirty="0"/>
              <a:t>, </a:t>
            </a:r>
            <a:r>
              <a:rPr lang="it-IT" sz="1100" b="1" dirty="0"/>
              <a:t>distribuita equamente tra minori</a:t>
            </a:r>
            <a:r>
              <a:rPr lang="it-IT" sz="1100" dirty="0"/>
              <a:t> </a:t>
            </a:r>
            <a:r>
              <a:rPr lang="it-IT" sz="1100" b="1" dirty="0"/>
              <a:t>e maggiori.</a:t>
            </a:r>
            <a:r>
              <a:rPr lang="it-IT" sz="1100" dirty="0"/>
              <a:t> </a:t>
            </a:r>
            <a:r>
              <a:rPr lang="it-IT" sz="1100" b="1" dirty="0"/>
              <a:t>Il restante 16.1%</a:t>
            </a:r>
            <a:r>
              <a:rPr lang="it-IT" sz="1100" dirty="0"/>
              <a:t> non era associato a una complicanza classificabile — erano guidati da </a:t>
            </a:r>
            <a:r>
              <a:rPr lang="it-IT" sz="1100" b="1" dirty="0"/>
              <a:t>dolore non controllato, intolleranza orale o fattori logistici</a:t>
            </a:r>
            <a:r>
              <a:rPr lang="it-IT" sz="1100" dirty="0"/>
              <a:t>.</a:t>
            </a:r>
            <a:endParaRPr lang="it-IT" sz="1100" b="0" dirty="0"/>
          </a:p>
          <a:p>
            <a:r>
              <a:rPr lang="it-IT" sz="1100" b="1" dirty="0"/>
              <a:t>La dimissione precoce ha quindi generato riammissioni evitabili</a:t>
            </a:r>
            <a:r>
              <a:rPr lang="it-IT" sz="1100" dirty="0"/>
              <a:t>?</a:t>
            </a:r>
          </a:p>
          <a:p>
            <a:r>
              <a:rPr lang="it-IT" sz="1100" b="0" dirty="0"/>
              <a:t>La risposta è</a:t>
            </a:r>
            <a:r>
              <a:rPr lang="it-IT" sz="1100" b="1" dirty="0"/>
              <a:t> NO — e la natura delle complicanze lo dimostra. Non si trattava di </a:t>
            </a:r>
            <a:r>
              <a:rPr lang="it-IT" sz="1100" b="1" u="sng" dirty="0"/>
              <a:t>patologie occulte </a:t>
            </a:r>
            <a:r>
              <a:rPr lang="it-IT" sz="1100" b="1" dirty="0"/>
              <a:t>che avremmo dovuto identificare prima della dimissione.</a:t>
            </a:r>
          </a:p>
          <a:p>
            <a:r>
              <a:rPr lang="it-IT" sz="1100" b="1" dirty="0"/>
              <a:t>Si trattava di complicanze precoci che si sono manifestate nel corso naturale del postoperatorio, indipendentemente dalla durata del ricovero iniziale (leak, emorragia intraluminale, stenosi, febbre).</a:t>
            </a:r>
            <a:endParaRPr lang="it-IT" sz="11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069407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dirty="0"/>
              <a:t>Tornando ai casi revisionali, essi hanno rappresentato il 9% dell’intera coorte, ovvero 89 casi con anatomia alterata, aderenze, tecnica più complessa e rischio </a:t>
            </a:r>
            <a:r>
              <a:rPr lang="it-IT" sz="1100" dirty="0" err="1"/>
              <a:t>perioperatorio</a:t>
            </a:r>
            <a:r>
              <a:rPr lang="it-IT" sz="1100" dirty="0"/>
              <a:t> più elevato.</a:t>
            </a:r>
          </a:p>
          <a:p>
            <a:r>
              <a:rPr lang="it-IT" sz="1100" b="1" dirty="0" err="1"/>
              <a:t>McLennan</a:t>
            </a:r>
            <a:r>
              <a:rPr lang="it-IT" sz="1100" b="1" dirty="0"/>
              <a:t> </a:t>
            </a:r>
            <a:r>
              <a:rPr lang="it-IT" sz="1100" dirty="0"/>
              <a:t>et al., su 10.589 pazienti MBSAQIP, hanno documentato un </a:t>
            </a:r>
            <a:r>
              <a:rPr lang="it-IT" sz="1100" b="1" dirty="0"/>
              <a:t>OR di 1,49 per le complicanze severe nelle procedure revisionali</a:t>
            </a:r>
            <a:r>
              <a:rPr lang="it-IT" sz="1100" dirty="0"/>
              <a:t>. Il </a:t>
            </a:r>
            <a:r>
              <a:rPr lang="it-IT" sz="1100" b="1" dirty="0"/>
              <a:t>rischio è reale e concreto</a:t>
            </a:r>
            <a:r>
              <a:rPr lang="it-IT" sz="1100" dirty="0"/>
              <a:t>.</a:t>
            </a:r>
          </a:p>
          <a:p>
            <a:r>
              <a:rPr lang="it-IT" sz="1100" dirty="0"/>
              <a:t>Eppure i nostri dati mostrano che il protocollo </a:t>
            </a:r>
            <a:r>
              <a:rPr lang="it-IT" sz="1100" b="1" dirty="0"/>
              <a:t>ERABS</a:t>
            </a:r>
            <a:r>
              <a:rPr lang="it-IT" sz="1100" dirty="0"/>
              <a:t> è applicabile e sicuro anche in questo sottogruppo — e i risultati in termini di </a:t>
            </a:r>
            <a:r>
              <a:rPr lang="it-IT" sz="1100" b="1" dirty="0"/>
              <a:t>LOS</a:t>
            </a:r>
            <a:r>
              <a:rPr lang="it-IT" sz="1100" dirty="0"/>
              <a:t> e </a:t>
            </a:r>
            <a:r>
              <a:rPr lang="it-IT" sz="1100" b="1" dirty="0"/>
              <a:t>complicanze</a:t>
            </a:r>
            <a:r>
              <a:rPr lang="it-IT" sz="1100" dirty="0"/>
              <a:t> sono sovrapponibili alla coorte primaria.</a:t>
            </a:r>
          </a:p>
          <a:p>
            <a:endParaRPr lang="it-IT" sz="1100" dirty="0"/>
          </a:p>
          <a:p>
            <a:r>
              <a:rPr lang="it-IT" sz="1100" dirty="0"/>
              <a:t>Questo studio è </a:t>
            </a:r>
            <a:r>
              <a:rPr lang="it-IT" sz="1100" b="1" dirty="0"/>
              <a:t>clinicamente rilevante </a:t>
            </a:r>
            <a:r>
              <a:rPr lang="it-IT" sz="1100" dirty="0"/>
              <a:t>perché la coorte è mista e include anche casi complessi di chirurgia revisionale.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07668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/>
              <a:t>I nostri risultati si collocano coerentemente all'interno del panorama internazionale.</a:t>
            </a:r>
            <a:endParaRPr lang="it-IT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300"/>
              </a:spcBef>
              <a:spcAft>
                <a:spcPts val="500"/>
              </a:spcAft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La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meta-analisi di Zhou et al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su 17 studi, oltre 8.000 pazienti — ha confermato che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ERABS riduce la DEGENZA </a:t>
            </a:r>
            <a:r>
              <a:rPr lang="it-IT" sz="1100" b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senza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aumentare complicanze, né riammissioni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>
              <a:spcBef>
                <a:spcPts val="300"/>
              </a:spcBef>
              <a:spcAft>
                <a:spcPts val="500"/>
              </a:spcAft>
            </a:pP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</a:t>
            </a:r>
            <a:r>
              <a:rPr lang="it-IT" sz="11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Doshi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et al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hanno documentato una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riduzione del 28% della DEGENZA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una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riduzione mediana dei costi di 2.230 dollari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 un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 di 0,48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 le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riammissioni a 30 giorni </a:t>
            </a:r>
            <a:r>
              <a:rPr lang="it-IT" sz="11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 ERAS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rispetto alle cure tradizionali.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- Sull'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analgesia </a:t>
            </a:r>
            <a:r>
              <a:rPr lang="it-IT" sz="11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opioid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-free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l'RCT di </a:t>
            </a:r>
            <a:r>
              <a:rPr lang="it-IT" sz="11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Dagher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et al. del 2025 ha dimostrato che il protocollo OFA riduce il consumo di morfina postoperatoria, con consumo azzerato oltre le 24 ore, minori VAS scores e una soddisfazione del paziente significativamente superiore. 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[La nostra transizione verso il protocollo completamente </a:t>
            </a:r>
            <a:r>
              <a:rPr lang="it-IT" sz="11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oppioid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-free ha favorito una ripresa alimentare più precoce, mobilizzazione anticipata e riduzione degli antiemetici rescue.]</a:t>
            </a:r>
          </a:p>
          <a:p>
            <a:pPr>
              <a:spcBef>
                <a:spcPts val="300"/>
              </a:spcBef>
              <a:spcAft>
                <a:spcPts val="500"/>
              </a:spcAft>
            </a:pP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Nonostante una reticenza storica ai protocolli di dimissione precoce,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lang="it-IT" sz="1100" u="none" dirty="0">
                <a:highlight>
                  <a:srgbClr val="FFFF00"/>
                </a:highlight>
              </a:rPr>
              <a:t>La letteratura conferma </a:t>
            </a:r>
            <a:r>
              <a:rPr lang="it-IT" sz="1100" b="1" u="none" dirty="0">
                <a:highlight>
                  <a:srgbClr val="FFFF00"/>
                </a:highlight>
              </a:rPr>
              <a:t>l'effetto </a:t>
            </a:r>
            <a:r>
              <a:rPr lang="it-IT" sz="1100" b="1" u="none" dirty="0"/>
              <a:t>dose-dipendente</a:t>
            </a:r>
            <a:r>
              <a:rPr lang="it-IT" sz="1100" u="none" dirty="0"/>
              <a:t>: la </a:t>
            </a:r>
            <a:r>
              <a:rPr lang="it-IT" sz="1100" b="1" u="none" dirty="0"/>
              <a:t>piena aderenza al protocollo ERAS </a:t>
            </a:r>
            <a:r>
              <a:rPr lang="it-IT" sz="1100" u="none" dirty="0"/>
              <a:t>è associata a una </a:t>
            </a:r>
            <a:r>
              <a:rPr lang="it-IT" sz="1100" b="1" u="none" dirty="0"/>
              <a:t>riduzione dell'83% delle complicanze postoperatorie</a:t>
            </a:r>
            <a:r>
              <a:rPr lang="it-IT" sz="1100" u="none" dirty="0"/>
              <a:t> e </a:t>
            </a:r>
            <a:r>
              <a:rPr lang="it-IT" sz="1100" b="1" u="none" dirty="0"/>
              <a:t>del 31% della DEGENZA </a:t>
            </a:r>
            <a:r>
              <a:rPr lang="it-IT" sz="1100" u="none" dirty="0"/>
              <a:t>rispetto alle cure </a:t>
            </a:r>
            <a:r>
              <a:rPr lang="it-IT" sz="1100" u="none" dirty="0" err="1"/>
              <a:t>pre</a:t>
            </a:r>
            <a:r>
              <a:rPr lang="it-IT" sz="1100" u="none" dirty="0"/>
              <a:t>-ERAS. Anche la </a:t>
            </a:r>
            <a:r>
              <a:rPr lang="it-IT" sz="1100" b="1" u="none" dirty="0"/>
              <a:t>compliance parziale riduce le complicanze del 54%.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17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571063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100" dirty="0"/>
          </a:p>
          <a:p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Quindi, in conclusione, i nostri dati hanno dimostrato che la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dimissione precoce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può coesistere con:</a:t>
            </a:r>
          </a:p>
          <a:p>
            <a:pPr marL="342900" lvl="0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basso tasso di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riammissione a 30 giorni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(3,1%)</a:t>
            </a:r>
          </a:p>
          <a:p>
            <a:pPr marL="342900" lvl="0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basso tasso di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complicanze maggiori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(2,7%)</a:t>
            </a:r>
          </a:p>
          <a:p>
            <a:pPr marL="342900" lvl="0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mortalità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molto bassa (0,10%)</a:t>
            </a:r>
          </a:p>
          <a:p>
            <a:pPr marL="342900" lvl="0" indent="-34290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riduzione progressiva del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drenaggio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it-IT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intraddominale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(&gt;50% rispetto al </a:t>
            </a:r>
            <a:r>
              <a:rPr lang="it-IT" sz="11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-ERABS)</a:t>
            </a:r>
          </a:p>
          <a:p>
            <a:endParaRPr lang="it-IT" sz="1100" dirty="0"/>
          </a:p>
          <a:p>
            <a:r>
              <a:rPr lang="it-IT" sz="1100" dirty="0"/>
              <a:t>DOMANDA –&gt; SI!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18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292241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7C268-F5F0-2BEB-3BA8-D9C196245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2E3094E-DD5D-C887-5563-B35AAACCA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97E34EA-1259-AC7C-DFE3-9C8DA0A4AD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b="1" dirty="0"/>
              <a:t>La dimissione precoce </a:t>
            </a:r>
            <a:r>
              <a:rPr lang="it-IT" sz="1100" b="0" dirty="0"/>
              <a:t>dopo la chirurgia bariatrica </a:t>
            </a:r>
            <a:r>
              <a:rPr lang="it-IT" sz="1100" b="1" dirty="0"/>
              <a:t>NON è una scorciatoia amministrativa, è la diretta conseguenza dell’implementazione sistematica di un protocollo ERABS rigoroso e sottoposto ad audit continuativo</a:t>
            </a:r>
            <a:r>
              <a:rPr lang="it-IT" sz="1100" dirty="0"/>
              <a:t>.</a:t>
            </a:r>
            <a:r>
              <a:rPr lang="it-IT" sz="1100" b="0" dirty="0"/>
              <a:t> </a:t>
            </a:r>
            <a:r>
              <a:rPr lang="it-IT" sz="1100" b="1" dirty="0"/>
              <a:t>È un modello di cura migliore.</a:t>
            </a:r>
            <a:endParaRPr lang="it-IT" sz="1100" dirty="0"/>
          </a:p>
          <a:p>
            <a:endParaRPr lang="it-IT" sz="1100" dirty="0"/>
          </a:p>
          <a:p>
            <a:r>
              <a:rPr lang="it-IT" sz="1100" dirty="0"/>
              <a:t>Il nostro modello è replicabile e sostenibile </a:t>
            </a:r>
            <a:r>
              <a:rPr lang="it-IT" sz="11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 una popolazione bariatrica eterogenea </a:t>
            </a:r>
            <a:r>
              <a:rPr lang="it-IT" sz="1100" dirty="0"/>
              <a:t>— e auspichiamo possa diventare lo standard nei centri bariatrici italiani ad alto volume.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E5C154B-A76C-F79A-C9DE-110332945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32861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20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86080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ECB66-6495-228E-902A-87B7E82C6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3">
            <a:extLst>
              <a:ext uri="{FF2B5EF4-FFF2-40B4-BE49-F238E27FC236}">
                <a16:creationId xmlns:a16="http://schemas.microsoft.com/office/drawing/2014/main" id="{9A12EBE8-8DAA-CAA2-4B92-EC8DD9234AD8}"/>
              </a:ext>
            </a:extLst>
          </p:cNvPr>
          <p:cNvSpPr txBox="1">
            <a:spLocks/>
          </p:cNvSpPr>
          <p:nvPr/>
        </p:nvSpPr>
        <p:spPr>
          <a:xfrm>
            <a:off x="5446093" y="4328184"/>
            <a:ext cx="6426200" cy="231278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sz="2400" b="1" kern="1200" cap="all" spc="200" baseline="0">
                <a:solidFill>
                  <a:srgbClr val="9CCEC7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9BCEC8"/>
                </a:solidFill>
                <a:latin typeface="Helvetica" pitchFamily="2" charset="0"/>
              </a:rPr>
              <a:t>Virginia Rodriguez*, CARLO NAGLIATI et al.</a:t>
            </a:r>
            <a:br>
              <a:rPr lang="en-US" sz="2000" dirty="0">
                <a:solidFill>
                  <a:srgbClr val="9BCEC8"/>
                </a:solidFill>
                <a:latin typeface="Helvetica" pitchFamily="2" charset="0"/>
              </a:rPr>
            </a:br>
            <a:br>
              <a:rPr lang="en-US" sz="2000" dirty="0">
                <a:solidFill>
                  <a:srgbClr val="9BCEC8"/>
                </a:solidFill>
                <a:latin typeface="Helvetica" pitchFamily="2" charset="0"/>
              </a:rPr>
            </a:br>
            <a:r>
              <a:rPr lang="en-US" sz="1900" dirty="0">
                <a:solidFill>
                  <a:srgbClr val="9BCEC8"/>
                </a:solidFill>
                <a:latin typeface="Helvetica" pitchFamily="2" charset="0"/>
              </a:rPr>
              <a:t>Gorizia Hospital, Department of Surgery, Clinical Director DR. M. Barone</a:t>
            </a:r>
          </a:p>
          <a:p>
            <a:r>
              <a:rPr lang="en-US" sz="1900" dirty="0">
                <a:solidFill>
                  <a:srgbClr val="9BCEC8"/>
                </a:solidFill>
                <a:latin typeface="Helvetica" pitchFamily="2" charset="0"/>
              </a:rPr>
              <a:t>*</a:t>
            </a:r>
            <a:r>
              <a:rPr lang="en-US" sz="1900" dirty="0" err="1">
                <a:solidFill>
                  <a:srgbClr val="9BCEC8"/>
                </a:solidFill>
                <a:latin typeface="Helvetica" pitchFamily="2" charset="0"/>
              </a:rPr>
              <a:t>cattinara</a:t>
            </a:r>
            <a:r>
              <a:rPr lang="en-US" sz="1900" dirty="0">
                <a:solidFill>
                  <a:srgbClr val="9BCEC8"/>
                </a:solidFill>
                <a:latin typeface="Helvetica" pitchFamily="2" charset="0"/>
              </a:rPr>
              <a:t> hospital, Trieste, department of surgery, Clinical Director PROF. N. de Manzini, Director of the general surgery residency program prof. s. </a:t>
            </a:r>
            <a:r>
              <a:rPr lang="en-US" sz="1900" dirty="0" err="1">
                <a:solidFill>
                  <a:srgbClr val="9BCEC8"/>
                </a:solidFill>
                <a:latin typeface="Helvetica" pitchFamily="2" charset="0"/>
              </a:rPr>
              <a:t>palmisano</a:t>
            </a:r>
            <a:endParaRPr lang="en-US" sz="1900" dirty="0">
              <a:solidFill>
                <a:srgbClr val="9BCEC8"/>
              </a:solidFill>
              <a:latin typeface="Helvetica" pitchFamily="2" charset="0"/>
            </a:endParaRPr>
          </a:p>
        </p:txBody>
      </p:sp>
      <p:sp>
        <p:nvSpPr>
          <p:cNvPr id="9" name="Titolo 2">
            <a:extLst>
              <a:ext uri="{FF2B5EF4-FFF2-40B4-BE49-F238E27FC236}">
                <a16:creationId xmlns:a16="http://schemas.microsoft.com/office/drawing/2014/main" id="{FF6F9888-7063-F459-67AB-8B17BC5780FC}"/>
              </a:ext>
            </a:extLst>
          </p:cNvPr>
          <p:cNvSpPr txBox="1">
            <a:spLocks/>
          </p:cNvSpPr>
          <p:nvPr/>
        </p:nvSpPr>
        <p:spPr>
          <a:xfrm>
            <a:off x="5789437" y="104946"/>
            <a:ext cx="5394960" cy="420998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spc="-50" baseline="0">
                <a:solidFill>
                  <a:srgbClr val="374D8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3300" dirty="0">
                <a:solidFill>
                  <a:srgbClr val="23375F"/>
                </a:solidFill>
                <a:latin typeface="Helvetica" pitchFamily="2" charset="0"/>
              </a:rPr>
              <a:t>ERAS PROTOCOLS AND 24–48-HOUR DISCHARGE IN BARIATRIC SURGERY:</a:t>
            </a:r>
          </a:p>
          <a:p>
            <a:pPr algn="ctr"/>
            <a:r>
              <a:rPr lang="en-US" sz="3300" b="0" dirty="0">
                <a:solidFill>
                  <a:srgbClr val="636E81"/>
                </a:solidFill>
                <a:latin typeface="Helvetica" pitchFamily="2" charset="0"/>
              </a:rPr>
              <a:t>A 10-year experience in an Italian Center of Excellence</a:t>
            </a:r>
            <a:br>
              <a:rPr lang="it-IT" sz="3200" b="0" dirty="0">
                <a:solidFill>
                  <a:srgbClr val="636F81"/>
                </a:solidFill>
                <a:latin typeface="Helvetica" pitchFamily="2" charset="0"/>
              </a:rPr>
            </a:br>
            <a:endParaRPr lang="it-IT" sz="3200" dirty="0">
              <a:solidFill>
                <a:srgbClr val="23375F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569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donna, persona  Descrizione generata automaticamente">
            <a:extLst>
              <a:ext uri="{FF2B5EF4-FFF2-40B4-BE49-F238E27FC236}">
                <a16:creationId xmlns:a16="http://schemas.microsoft.com/office/drawing/2014/main" id="{433B7C36-BF22-2733-03E6-A92D512E4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69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olo 2">
            <a:extLst>
              <a:ext uri="{FF2B5EF4-FFF2-40B4-BE49-F238E27FC236}">
                <a16:creationId xmlns:a16="http://schemas.microsoft.com/office/drawing/2014/main" id="{7FE8E31C-8B80-0FBE-9533-D85F1150D6B4}"/>
              </a:ext>
            </a:extLst>
          </p:cNvPr>
          <p:cNvSpPr txBox="1">
            <a:spLocks/>
          </p:cNvSpPr>
          <p:nvPr/>
        </p:nvSpPr>
        <p:spPr>
          <a:xfrm>
            <a:off x="0" y="131027"/>
            <a:ext cx="12192000" cy="16044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>
                <a:solidFill>
                  <a:srgbClr val="23375F"/>
                </a:solidFill>
                <a:latin typeface="Helvetica" pitchFamily="2" charset="0"/>
              </a:rPr>
              <a:t>ERAS PROTOCOLS AND 24–48 H DISCHARGE</a:t>
            </a:r>
          </a:p>
          <a:p>
            <a:pPr algn="ctr"/>
            <a:r>
              <a:rPr lang="it-IT" sz="3200" dirty="0">
                <a:solidFill>
                  <a:srgbClr val="23375F"/>
                </a:solidFill>
                <a:latin typeface="Helvetica" pitchFamily="2" charset="0"/>
              </a:rPr>
              <a:t>IN BARIATRIC SURGERY</a:t>
            </a:r>
            <a:br>
              <a:rPr lang="it-IT" sz="3200" dirty="0">
                <a:solidFill>
                  <a:srgbClr val="23375F"/>
                </a:solidFill>
                <a:latin typeface="Helvetica" pitchFamily="2" charset="0"/>
              </a:rPr>
            </a:b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10-year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experience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in a Center of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Excellence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in the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Italian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setting</a:t>
            </a:r>
            <a:endParaRPr lang="it-IT" sz="3200" dirty="0">
              <a:solidFill>
                <a:srgbClr val="23375F"/>
              </a:solidFill>
              <a:latin typeface="Helvetica" pitchFamily="2" charset="0"/>
            </a:endParaRPr>
          </a:p>
        </p:txBody>
      </p:sp>
      <p:pic>
        <p:nvPicPr>
          <p:cNvPr id="2" name="Immagine 1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1BA8DE4E-DD45-A4AD-2A00-62FE025B91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" t="50254" r="3257" b="13314"/>
          <a:stretch/>
        </p:blipFill>
        <p:spPr>
          <a:xfrm>
            <a:off x="6271230" y="1731742"/>
            <a:ext cx="5889773" cy="4069340"/>
          </a:xfrm>
          <a:prstGeom prst="rect">
            <a:avLst/>
          </a:prstGeom>
        </p:spPr>
      </p:pic>
      <p:pic>
        <p:nvPicPr>
          <p:cNvPr id="3" name="Immagine 2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5531F747-423D-37F6-8DE7-562F7DAB4B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" t="16209" r="2983" b="49746"/>
          <a:stretch/>
        </p:blipFill>
        <p:spPr>
          <a:xfrm>
            <a:off x="56279" y="1731741"/>
            <a:ext cx="6302860" cy="4069341"/>
          </a:xfrm>
          <a:prstGeom prst="rect">
            <a:avLst/>
          </a:prstGeom>
        </p:spPr>
      </p:pic>
      <p:pic>
        <p:nvPicPr>
          <p:cNvPr id="6" name="Immagine 5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4D47A21C-8CEB-A072-7E97-FA153DAF0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359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40B07A97-7F08-28CC-B47D-46312D6AF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3" y="0"/>
            <a:ext cx="12198488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94197366-6052-A18C-6D16-1B31C6002BB2}"/>
              </a:ext>
            </a:extLst>
          </p:cNvPr>
          <p:cNvSpPr/>
          <p:nvPr/>
        </p:nvSpPr>
        <p:spPr>
          <a:xfrm>
            <a:off x="212035" y="-1"/>
            <a:ext cx="11582400" cy="157700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CFA2B7C4-1A7A-E300-7139-95BE4E0EDC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66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Pubblicità online, Sito Web&#10;&#10;Il contenuto generato dall'IA potrebbe non essere corretto.">
            <a:extLst>
              <a:ext uri="{FF2B5EF4-FFF2-40B4-BE49-F238E27FC236}">
                <a16:creationId xmlns:a16="http://schemas.microsoft.com/office/drawing/2014/main" id="{D0306B7E-71C4-A9EE-7736-935CD300A4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516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D2AAA5B6-0842-E807-821C-6DC19EEDD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pic>
        <p:nvPicPr>
          <p:cNvPr id="5" name="Immagine 4" descr="Immagine che contiene testo, schermata, Carattere  Descrizione generata automaticamente">
            <a:extLst>
              <a:ext uri="{FF2B5EF4-FFF2-40B4-BE49-F238E27FC236}">
                <a16:creationId xmlns:a16="http://schemas.microsoft.com/office/drawing/2014/main" id="{EDCE9E91-811D-0FF6-CEE2-522EBE0F8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73" t="20239" b="-1"/>
          <a:stretch>
            <a:fillRect/>
          </a:stretch>
        </p:blipFill>
        <p:spPr>
          <a:xfrm>
            <a:off x="6096000" y="1387929"/>
            <a:ext cx="6102486" cy="547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97858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persona, Pubblicità online  Descrizione generata automaticamente">
            <a:extLst>
              <a:ext uri="{FF2B5EF4-FFF2-40B4-BE49-F238E27FC236}">
                <a16:creationId xmlns:a16="http://schemas.microsoft.com/office/drawing/2014/main" id="{0AC9E397-5FE2-6A2B-ED4F-3CA3CAF0B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C2FB3EF1-C41B-CE50-F733-5E48A1488B8B}"/>
              </a:ext>
            </a:extLst>
          </p:cNvPr>
          <p:cNvSpPr/>
          <p:nvPr/>
        </p:nvSpPr>
        <p:spPr>
          <a:xfrm>
            <a:off x="7924798" y="132521"/>
            <a:ext cx="3816627" cy="1046922"/>
          </a:xfrm>
          <a:prstGeom prst="rect">
            <a:avLst/>
          </a:prstGeom>
          <a:solidFill>
            <a:srgbClr val="FFFFFD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5536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testo, schermata, Pubblicità online&#10;&#10;Descrizione generata automaticamente">
            <a:extLst>
              <a:ext uri="{FF2B5EF4-FFF2-40B4-BE49-F238E27FC236}">
                <a16:creationId xmlns:a16="http://schemas.microsoft.com/office/drawing/2014/main" id="{C54F6384-5936-07CE-4A21-08240236FC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" r="1"/>
          <a:stretch/>
        </p:blipFill>
        <p:spPr>
          <a:xfrm>
            <a:off x="94593" y="0"/>
            <a:ext cx="12041383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322BB9CC-402D-108B-2636-560CDA344A56}"/>
              </a:ext>
            </a:extLst>
          </p:cNvPr>
          <p:cNvSpPr/>
          <p:nvPr/>
        </p:nvSpPr>
        <p:spPr>
          <a:xfrm>
            <a:off x="8189843" y="0"/>
            <a:ext cx="3564836" cy="954157"/>
          </a:xfrm>
          <a:prstGeom prst="rect">
            <a:avLst/>
          </a:prstGeom>
          <a:solidFill>
            <a:srgbClr val="FCFCFC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6349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testo, schermata, Pubblicità online  Descrizione generata automaticamente">
            <a:extLst>
              <a:ext uri="{FF2B5EF4-FFF2-40B4-BE49-F238E27FC236}">
                <a16:creationId xmlns:a16="http://schemas.microsoft.com/office/drawing/2014/main" id="{B960B3E3-24E6-ECA4-0463-95E35552DB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r="1419"/>
          <a:stretch/>
        </p:blipFill>
        <p:spPr>
          <a:xfrm>
            <a:off x="138900" y="0"/>
            <a:ext cx="11935080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5B70167D-8732-FAEA-297C-67BA97FC4031}"/>
              </a:ext>
            </a:extLst>
          </p:cNvPr>
          <p:cNvSpPr/>
          <p:nvPr/>
        </p:nvSpPr>
        <p:spPr>
          <a:xfrm>
            <a:off x="7924799" y="132521"/>
            <a:ext cx="3564836" cy="1046922"/>
          </a:xfrm>
          <a:prstGeom prst="rect">
            <a:avLst/>
          </a:prstGeom>
          <a:solidFill>
            <a:srgbClr val="FEFDFE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2393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  Descrizione generata automaticamente">
            <a:extLst>
              <a:ext uri="{FF2B5EF4-FFF2-40B4-BE49-F238E27FC236}">
                <a16:creationId xmlns:a16="http://schemas.microsoft.com/office/drawing/2014/main" id="{042BC438-DB96-3CA6-1186-F5BCC1810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A4BD782D-1319-D094-591A-CB10E52D4B07}"/>
              </a:ext>
            </a:extLst>
          </p:cNvPr>
          <p:cNvSpPr/>
          <p:nvPr/>
        </p:nvSpPr>
        <p:spPr>
          <a:xfrm>
            <a:off x="7924799" y="132521"/>
            <a:ext cx="3564836" cy="1046922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8936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FE2695-0B56-4945-4DA3-392738889FE8}"/>
              </a:ext>
            </a:extLst>
          </p:cNvPr>
          <p:cNvSpPr txBox="1"/>
          <p:nvPr/>
        </p:nvSpPr>
        <p:spPr>
          <a:xfrm>
            <a:off x="301787" y="2478550"/>
            <a:ext cx="56086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edian</a:t>
            </a:r>
            <a:r>
              <a:rPr lang="en-US" b="1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LOS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the entire cohort</a:t>
            </a:r>
            <a:r>
              <a:rPr lang="en-US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day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range: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to 50 days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ean LOS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1.8 ± 2.5 days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Across the ten-year study period, progressive and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statistically significant reduction in hospitalization duration.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Mean LOS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decreased from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5.0 ± 8.9 days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2016 to</a:t>
            </a:r>
            <a:r>
              <a:rPr lang="en-US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1.0 ± 0 days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first two months of 2026.</a:t>
            </a:r>
          </a:p>
        </p:txBody>
      </p:sp>
      <p:pic>
        <p:nvPicPr>
          <p:cNvPr id="3" name="Immagine 2" descr="Immagine che contiene testo, schermata, Carattere, linea  Descrizione generata automaticamente">
            <a:extLst>
              <a:ext uri="{FF2B5EF4-FFF2-40B4-BE49-F238E27FC236}">
                <a16:creationId xmlns:a16="http://schemas.microsoft.com/office/drawing/2014/main" id="{DC8A0D06-0A7D-4658-BA6E-988CA126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 r="30731" b="4571"/>
          <a:stretch/>
        </p:blipFill>
        <p:spPr>
          <a:xfrm>
            <a:off x="5936973" y="1656000"/>
            <a:ext cx="6190271" cy="516224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C0EE0C5-FD74-973A-0F98-700A0E0859DA}"/>
              </a:ext>
            </a:extLst>
          </p:cNvPr>
          <p:cNvSpPr txBox="1"/>
          <p:nvPr/>
        </p:nvSpPr>
        <p:spPr>
          <a:xfrm>
            <a:off x="541798" y="1759976"/>
            <a:ext cx="52229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E070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RESULTS: Length of Stay</a:t>
            </a: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8EFFD42C-78A5-70C3-5E4F-00A9A78FC325}"/>
              </a:ext>
            </a:extLst>
          </p:cNvPr>
          <p:cNvSpPr/>
          <p:nvPr/>
        </p:nvSpPr>
        <p:spPr>
          <a:xfrm>
            <a:off x="909280" y="5003220"/>
            <a:ext cx="4552723" cy="1200329"/>
          </a:xfrm>
          <a:prstGeom prst="roundRect">
            <a:avLst/>
          </a:prstGeom>
          <a:solidFill>
            <a:srgbClr val="B0E7D9"/>
          </a:solidFill>
          <a:ln w="28575">
            <a:solidFill>
              <a:srgbClr val="CE070B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52723"/>
                      <a:gd name="connsiteY0" fmla="*/ 200059 h 1200329"/>
                      <a:gd name="connsiteX1" fmla="*/ 200059 w 4552723"/>
                      <a:gd name="connsiteY1" fmla="*/ 0 h 1200329"/>
                      <a:gd name="connsiteX2" fmla="*/ 876340 w 4552723"/>
                      <a:gd name="connsiteY2" fmla="*/ 0 h 1200329"/>
                      <a:gd name="connsiteX3" fmla="*/ 1428044 w 4552723"/>
                      <a:gd name="connsiteY3" fmla="*/ 0 h 1200329"/>
                      <a:gd name="connsiteX4" fmla="*/ 1938221 w 4552723"/>
                      <a:gd name="connsiteY4" fmla="*/ 0 h 1200329"/>
                      <a:gd name="connsiteX5" fmla="*/ 2572976 w 4552723"/>
                      <a:gd name="connsiteY5" fmla="*/ 0 h 1200329"/>
                      <a:gd name="connsiteX6" fmla="*/ 3124679 w 4552723"/>
                      <a:gd name="connsiteY6" fmla="*/ 0 h 1200329"/>
                      <a:gd name="connsiteX7" fmla="*/ 3800961 w 4552723"/>
                      <a:gd name="connsiteY7" fmla="*/ 0 h 1200329"/>
                      <a:gd name="connsiteX8" fmla="*/ 4352664 w 4552723"/>
                      <a:gd name="connsiteY8" fmla="*/ 0 h 1200329"/>
                      <a:gd name="connsiteX9" fmla="*/ 4552723 w 4552723"/>
                      <a:gd name="connsiteY9" fmla="*/ 200059 h 1200329"/>
                      <a:gd name="connsiteX10" fmla="*/ 4552723 w 4552723"/>
                      <a:gd name="connsiteY10" fmla="*/ 584160 h 1200329"/>
                      <a:gd name="connsiteX11" fmla="*/ 4552723 w 4552723"/>
                      <a:gd name="connsiteY11" fmla="*/ 1000270 h 1200329"/>
                      <a:gd name="connsiteX12" fmla="*/ 4352664 w 4552723"/>
                      <a:gd name="connsiteY12" fmla="*/ 1200329 h 1200329"/>
                      <a:gd name="connsiteX13" fmla="*/ 3759435 w 4552723"/>
                      <a:gd name="connsiteY13" fmla="*/ 1200329 h 1200329"/>
                      <a:gd name="connsiteX14" fmla="*/ 3249258 w 4552723"/>
                      <a:gd name="connsiteY14" fmla="*/ 1200329 h 1200329"/>
                      <a:gd name="connsiteX15" fmla="*/ 2656028 w 4552723"/>
                      <a:gd name="connsiteY15" fmla="*/ 1200329 h 1200329"/>
                      <a:gd name="connsiteX16" fmla="*/ 1979747 w 4552723"/>
                      <a:gd name="connsiteY16" fmla="*/ 1200329 h 1200329"/>
                      <a:gd name="connsiteX17" fmla="*/ 1386518 w 4552723"/>
                      <a:gd name="connsiteY17" fmla="*/ 1200329 h 1200329"/>
                      <a:gd name="connsiteX18" fmla="*/ 917866 w 4552723"/>
                      <a:gd name="connsiteY18" fmla="*/ 1200329 h 1200329"/>
                      <a:gd name="connsiteX19" fmla="*/ 200059 w 4552723"/>
                      <a:gd name="connsiteY19" fmla="*/ 1200329 h 1200329"/>
                      <a:gd name="connsiteX20" fmla="*/ 0 w 4552723"/>
                      <a:gd name="connsiteY20" fmla="*/ 1000270 h 1200329"/>
                      <a:gd name="connsiteX21" fmla="*/ 0 w 4552723"/>
                      <a:gd name="connsiteY21" fmla="*/ 608167 h 1200329"/>
                      <a:gd name="connsiteX22" fmla="*/ 0 w 4552723"/>
                      <a:gd name="connsiteY22" fmla="*/ 200059 h 1200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552723" h="1200329" extrusionOk="0">
                        <a:moveTo>
                          <a:pt x="0" y="200059"/>
                        </a:moveTo>
                        <a:cubicBezTo>
                          <a:pt x="-24348" y="74551"/>
                          <a:pt x="82115" y="2797"/>
                          <a:pt x="200059" y="0"/>
                        </a:cubicBezTo>
                        <a:cubicBezTo>
                          <a:pt x="476984" y="-1481"/>
                          <a:pt x="677097" y="62578"/>
                          <a:pt x="876340" y="0"/>
                        </a:cubicBezTo>
                        <a:cubicBezTo>
                          <a:pt x="1075583" y="-62578"/>
                          <a:pt x="1291879" y="6130"/>
                          <a:pt x="1428044" y="0"/>
                        </a:cubicBezTo>
                        <a:cubicBezTo>
                          <a:pt x="1564209" y="-6130"/>
                          <a:pt x="1812213" y="21881"/>
                          <a:pt x="1938221" y="0"/>
                        </a:cubicBezTo>
                        <a:cubicBezTo>
                          <a:pt x="2064229" y="-21881"/>
                          <a:pt x="2293074" y="68509"/>
                          <a:pt x="2572976" y="0"/>
                        </a:cubicBezTo>
                        <a:cubicBezTo>
                          <a:pt x="2852878" y="-68509"/>
                          <a:pt x="2995043" y="6061"/>
                          <a:pt x="3124679" y="0"/>
                        </a:cubicBezTo>
                        <a:cubicBezTo>
                          <a:pt x="3254315" y="-6061"/>
                          <a:pt x="3467374" y="66365"/>
                          <a:pt x="3800961" y="0"/>
                        </a:cubicBezTo>
                        <a:cubicBezTo>
                          <a:pt x="4134548" y="-66365"/>
                          <a:pt x="4114866" y="27487"/>
                          <a:pt x="4352664" y="0"/>
                        </a:cubicBezTo>
                        <a:cubicBezTo>
                          <a:pt x="4458417" y="7836"/>
                          <a:pt x="4542120" y="77271"/>
                          <a:pt x="4552723" y="200059"/>
                        </a:cubicBezTo>
                        <a:cubicBezTo>
                          <a:pt x="4576123" y="387141"/>
                          <a:pt x="4548989" y="422065"/>
                          <a:pt x="4552723" y="584160"/>
                        </a:cubicBezTo>
                        <a:cubicBezTo>
                          <a:pt x="4556457" y="746255"/>
                          <a:pt x="4539237" y="847659"/>
                          <a:pt x="4552723" y="1000270"/>
                        </a:cubicBezTo>
                        <a:cubicBezTo>
                          <a:pt x="4569605" y="1094078"/>
                          <a:pt x="4465264" y="1198969"/>
                          <a:pt x="4352664" y="1200329"/>
                        </a:cubicBezTo>
                        <a:cubicBezTo>
                          <a:pt x="4166820" y="1203255"/>
                          <a:pt x="4049941" y="1167045"/>
                          <a:pt x="3759435" y="1200329"/>
                        </a:cubicBezTo>
                        <a:cubicBezTo>
                          <a:pt x="3468929" y="1233613"/>
                          <a:pt x="3397989" y="1151455"/>
                          <a:pt x="3249258" y="1200329"/>
                        </a:cubicBezTo>
                        <a:cubicBezTo>
                          <a:pt x="3100527" y="1249203"/>
                          <a:pt x="2931943" y="1175060"/>
                          <a:pt x="2656028" y="1200329"/>
                        </a:cubicBezTo>
                        <a:cubicBezTo>
                          <a:pt x="2380113" y="1225598"/>
                          <a:pt x="2300074" y="1181827"/>
                          <a:pt x="1979747" y="1200329"/>
                        </a:cubicBezTo>
                        <a:cubicBezTo>
                          <a:pt x="1659420" y="1218831"/>
                          <a:pt x="1632703" y="1144765"/>
                          <a:pt x="1386518" y="1200329"/>
                        </a:cubicBezTo>
                        <a:cubicBezTo>
                          <a:pt x="1140333" y="1255893"/>
                          <a:pt x="1087297" y="1164909"/>
                          <a:pt x="917866" y="1200329"/>
                        </a:cubicBezTo>
                        <a:cubicBezTo>
                          <a:pt x="748435" y="1235749"/>
                          <a:pt x="462950" y="1199022"/>
                          <a:pt x="200059" y="1200329"/>
                        </a:cubicBezTo>
                        <a:cubicBezTo>
                          <a:pt x="99999" y="1194142"/>
                          <a:pt x="-11935" y="1129708"/>
                          <a:pt x="0" y="1000270"/>
                        </a:cubicBezTo>
                        <a:cubicBezTo>
                          <a:pt x="-26029" y="878398"/>
                          <a:pt x="17699" y="696426"/>
                          <a:pt x="0" y="608167"/>
                        </a:cubicBezTo>
                        <a:cubicBezTo>
                          <a:pt x="-17699" y="519908"/>
                          <a:pt x="18175" y="336222"/>
                          <a:pt x="0" y="20005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5A6C4FA-342C-314B-1F05-39D64EDE90FE}"/>
              </a:ext>
            </a:extLst>
          </p:cNvPr>
          <p:cNvSpPr txBox="1"/>
          <p:nvPr/>
        </p:nvSpPr>
        <p:spPr>
          <a:xfrm>
            <a:off x="876902" y="5003219"/>
            <a:ext cx="4552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represents a reduction of more than 50% compared with the historical institutional baseline before ERABS adoption.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C0CBFA69-6D13-FC87-C285-9A22DB6360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75"/>
          <a:stretch/>
        </p:blipFill>
        <p:spPr>
          <a:xfrm>
            <a:off x="-1" y="0"/>
            <a:ext cx="12198487" cy="156532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0460B65B-69CA-15C0-3EDB-E19D4CB77E45}"/>
              </a:ext>
            </a:extLst>
          </p:cNvPr>
          <p:cNvSpPr/>
          <p:nvPr/>
        </p:nvSpPr>
        <p:spPr>
          <a:xfrm>
            <a:off x="480447" y="1686996"/>
            <a:ext cx="5222929" cy="637749"/>
          </a:xfrm>
          <a:custGeom>
            <a:avLst/>
            <a:gdLst>
              <a:gd name="csX0" fmla="*/ 0 w 5222929"/>
              <a:gd name="csY0" fmla="*/ 0 h 637749"/>
              <a:gd name="csX1" fmla="*/ 5222929 w 5222929"/>
              <a:gd name="csY1" fmla="*/ 0 h 637749"/>
              <a:gd name="csX2" fmla="*/ 5222929 w 5222929"/>
              <a:gd name="csY2" fmla="*/ 637749 h 637749"/>
              <a:gd name="csX3" fmla="*/ 0 w 5222929"/>
              <a:gd name="csY3" fmla="*/ 637749 h 637749"/>
              <a:gd name="csX4" fmla="*/ 0 w 5222929"/>
              <a:gd name="csY4" fmla="*/ 0 h 6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22929" h="637749" extrusionOk="0">
                <a:moveTo>
                  <a:pt x="0" y="0"/>
                </a:moveTo>
                <a:cubicBezTo>
                  <a:pt x="857583" y="118645"/>
                  <a:pt x="4435623" y="116012"/>
                  <a:pt x="5222929" y="0"/>
                </a:cubicBezTo>
                <a:cubicBezTo>
                  <a:pt x="5212125" y="115609"/>
                  <a:pt x="5246146" y="435189"/>
                  <a:pt x="5222929" y="637749"/>
                </a:cubicBezTo>
                <a:cubicBezTo>
                  <a:pt x="4399731" y="772349"/>
                  <a:pt x="2556519" y="480553"/>
                  <a:pt x="0" y="637749"/>
                </a:cubicBezTo>
                <a:cubicBezTo>
                  <a:pt x="-43503" y="342049"/>
                  <a:pt x="-9391" y="203302"/>
                  <a:pt x="0" y="0"/>
                </a:cubicBezTo>
                <a:close/>
              </a:path>
            </a:pathLst>
          </a:custGeom>
          <a:noFill/>
          <a:ln w="53975" cmpd="thinThick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9E4ED4D3-AD27-D661-A99D-753F163F9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225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FE2695-0B56-4945-4DA3-392738889FE8}"/>
              </a:ext>
            </a:extLst>
          </p:cNvPr>
          <p:cNvSpPr txBox="1"/>
          <p:nvPr/>
        </p:nvSpPr>
        <p:spPr>
          <a:xfrm>
            <a:off x="346774" y="2931981"/>
            <a:ext cx="59875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 discharge was achieved in the majority </a:t>
            </a:r>
            <a:r>
              <a:rPr lang="en-US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patients</a:t>
            </a:r>
            <a:r>
              <a:rPr lang="en-US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593 patients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60.1%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were discharged on POD 1;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273 patients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27.7%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were discharged on POD 2;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overall,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866 patients out of 986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87.8%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were discharged within 48 hours.</a:t>
            </a:r>
            <a:b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Only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120 patients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corresponding to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12.2%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required hospitalization beyond 48 hours.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0D960D-A5E5-FEB2-717F-4F124ECF9BB7}"/>
              </a:ext>
            </a:extLst>
          </p:cNvPr>
          <p:cNvSpPr txBox="1"/>
          <p:nvPr/>
        </p:nvSpPr>
        <p:spPr>
          <a:xfrm>
            <a:off x="187302" y="2176287"/>
            <a:ext cx="6306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E070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RESULTS: Early Discharge 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606CEE6-46AB-779D-B57F-5B13B860B4A1}"/>
              </a:ext>
            </a:extLst>
          </p:cNvPr>
          <p:cNvSpPr/>
          <p:nvPr/>
        </p:nvSpPr>
        <p:spPr>
          <a:xfrm>
            <a:off x="623762" y="5647659"/>
            <a:ext cx="11046462" cy="657217"/>
          </a:xfrm>
          <a:prstGeom prst="roundRect">
            <a:avLst/>
          </a:prstGeom>
          <a:solidFill>
            <a:srgbClr val="FFC000"/>
          </a:solidFill>
          <a:ln w="28575">
            <a:solidFill>
              <a:srgbClr val="CE070B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52723"/>
                      <a:gd name="connsiteY0" fmla="*/ 200059 h 1200329"/>
                      <a:gd name="connsiteX1" fmla="*/ 200059 w 4552723"/>
                      <a:gd name="connsiteY1" fmla="*/ 0 h 1200329"/>
                      <a:gd name="connsiteX2" fmla="*/ 876340 w 4552723"/>
                      <a:gd name="connsiteY2" fmla="*/ 0 h 1200329"/>
                      <a:gd name="connsiteX3" fmla="*/ 1428044 w 4552723"/>
                      <a:gd name="connsiteY3" fmla="*/ 0 h 1200329"/>
                      <a:gd name="connsiteX4" fmla="*/ 1938221 w 4552723"/>
                      <a:gd name="connsiteY4" fmla="*/ 0 h 1200329"/>
                      <a:gd name="connsiteX5" fmla="*/ 2572976 w 4552723"/>
                      <a:gd name="connsiteY5" fmla="*/ 0 h 1200329"/>
                      <a:gd name="connsiteX6" fmla="*/ 3124679 w 4552723"/>
                      <a:gd name="connsiteY6" fmla="*/ 0 h 1200329"/>
                      <a:gd name="connsiteX7" fmla="*/ 3800961 w 4552723"/>
                      <a:gd name="connsiteY7" fmla="*/ 0 h 1200329"/>
                      <a:gd name="connsiteX8" fmla="*/ 4352664 w 4552723"/>
                      <a:gd name="connsiteY8" fmla="*/ 0 h 1200329"/>
                      <a:gd name="connsiteX9" fmla="*/ 4552723 w 4552723"/>
                      <a:gd name="connsiteY9" fmla="*/ 200059 h 1200329"/>
                      <a:gd name="connsiteX10" fmla="*/ 4552723 w 4552723"/>
                      <a:gd name="connsiteY10" fmla="*/ 584160 h 1200329"/>
                      <a:gd name="connsiteX11" fmla="*/ 4552723 w 4552723"/>
                      <a:gd name="connsiteY11" fmla="*/ 1000270 h 1200329"/>
                      <a:gd name="connsiteX12" fmla="*/ 4352664 w 4552723"/>
                      <a:gd name="connsiteY12" fmla="*/ 1200329 h 1200329"/>
                      <a:gd name="connsiteX13" fmla="*/ 3759435 w 4552723"/>
                      <a:gd name="connsiteY13" fmla="*/ 1200329 h 1200329"/>
                      <a:gd name="connsiteX14" fmla="*/ 3249258 w 4552723"/>
                      <a:gd name="connsiteY14" fmla="*/ 1200329 h 1200329"/>
                      <a:gd name="connsiteX15" fmla="*/ 2656028 w 4552723"/>
                      <a:gd name="connsiteY15" fmla="*/ 1200329 h 1200329"/>
                      <a:gd name="connsiteX16" fmla="*/ 1979747 w 4552723"/>
                      <a:gd name="connsiteY16" fmla="*/ 1200329 h 1200329"/>
                      <a:gd name="connsiteX17" fmla="*/ 1386518 w 4552723"/>
                      <a:gd name="connsiteY17" fmla="*/ 1200329 h 1200329"/>
                      <a:gd name="connsiteX18" fmla="*/ 917866 w 4552723"/>
                      <a:gd name="connsiteY18" fmla="*/ 1200329 h 1200329"/>
                      <a:gd name="connsiteX19" fmla="*/ 200059 w 4552723"/>
                      <a:gd name="connsiteY19" fmla="*/ 1200329 h 1200329"/>
                      <a:gd name="connsiteX20" fmla="*/ 0 w 4552723"/>
                      <a:gd name="connsiteY20" fmla="*/ 1000270 h 1200329"/>
                      <a:gd name="connsiteX21" fmla="*/ 0 w 4552723"/>
                      <a:gd name="connsiteY21" fmla="*/ 608167 h 1200329"/>
                      <a:gd name="connsiteX22" fmla="*/ 0 w 4552723"/>
                      <a:gd name="connsiteY22" fmla="*/ 200059 h 1200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552723" h="1200329" extrusionOk="0">
                        <a:moveTo>
                          <a:pt x="0" y="200059"/>
                        </a:moveTo>
                        <a:cubicBezTo>
                          <a:pt x="-24348" y="74551"/>
                          <a:pt x="82115" y="2797"/>
                          <a:pt x="200059" y="0"/>
                        </a:cubicBezTo>
                        <a:cubicBezTo>
                          <a:pt x="476984" y="-1481"/>
                          <a:pt x="677097" y="62578"/>
                          <a:pt x="876340" y="0"/>
                        </a:cubicBezTo>
                        <a:cubicBezTo>
                          <a:pt x="1075583" y="-62578"/>
                          <a:pt x="1291879" y="6130"/>
                          <a:pt x="1428044" y="0"/>
                        </a:cubicBezTo>
                        <a:cubicBezTo>
                          <a:pt x="1564209" y="-6130"/>
                          <a:pt x="1812213" y="21881"/>
                          <a:pt x="1938221" y="0"/>
                        </a:cubicBezTo>
                        <a:cubicBezTo>
                          <a:pt x="2064229" y="-21881"/>
                          <a:pt x="2293074" y="68509"/>
                          <a:pt x="2572976" y="0"/>
                        </a:cubicBezTo>
                        <a:cubicBezTo>
                          <a:pt x="2852878" y="-68509"/>
                          <a:pt x="2995043" y="6061"/>
                          <a:pt x="3124679" y="0"/>
                        </a:cubicBezTo>
                        <a:cubicBezTo>
                          <a:pt x="3254315" y="-6061"/>
                          <a:pt x="3467374" y="66365"/>
                          <a:pt x="3800961" y="0"/>
                        </a:cubicBezTo>
                        <a:cubicBezTo>
                          <a:pt x="4134548" y="-66365"/>
                          <a:pt x="4114866" y="27487"/>
                          <a:pt x="4352664" y="0"/>
                        </a:cubicBezTo>
                        <a:cubicBezTo>
                          <a:pt x="4458417" y="7836"/>
                          <a:pt x="4542120" y="77271"/>
                          <a:pt x="4552723" y="200059"/>
                        </a:cubicBezTo>
                        <a:cubicBezTo>
                          <a:pt x="4576123" y="387141"/>
                          <a:pt x="4548989" y="422065"/>
                          <a:pt x="4552723" y="584160"/>
                        </a:cubicBezTo>
                        <a:cubicBezTo>
                          <a:pt x="4556457" y="746255"/>
                          <a:pt x="4539237" y="847659"/>
                          <a:pt x="4552723" y="1000270"/>
                        </a:cubicBezTo>
                        <a:cubicBezTo>
                          <a:pt x="4569605" y="1094078"/>
                          <a:pt x="4465264" y="1198969"/>
                          <a:pt x="4352664" y="1200329"/>
                        </a:cubicBezTo>
                        <a:cubicBezTo>
                          <a:pt x="4166820" y="1203255"/>
                          <a:pt x="4049941" y="1167045"/>
                          <a:pt x="3759435" y="1200329"/>
                        </a:cubicBezTo>
                        <a:cubicBezTo>
                          <a:pt x="3468929" y="1233613"/>
                          <a:pt x="3397989" y="1151455"/>
                          <a:pt x="3249258" y="1200329"/>
                        </a:cubicBezTo>
                        <a:cubicBezTo>
                          <a:pt x="3100527" y="1249203"/>
                          <a:pt x="2931943" y="1175060"/>
                          <a:pt x="2656028" y="1200329"/>
                        </a:cubicBezTo>
                        <a:cubicBezTo>
                          <a:pt x="2380113" y="1225598"/>
                          <a:pt x="2300074" y="1181827"/>
                          <a:pt x="1979747" y="1200329"/>
                        </a:cubicBezTo>
                        <a:cubicBezTo>
                          <a:pt x="1659420" y="1218831"/>
                          <a:pt x="1632703" y="1144765"/>
                          <a:pt x="1386518" y="1200329"/>
                        </a:cubicBezTo>
                        <a:cubicBezTo>
                          <a:pt x="1140333" y="1255893"/>
                          <a:pt x="1087297" y="1164909"/>
                          <a:pt x="917866" y="1200329"/>
                        </a:cubicBezTo>
                        <a:cubicBezTo>
                          <a:pt x="748435" y="1235749"/>
                          <a:pt x="462950" y="1199022"/>
                          <a:pt x="200059" y="1200329"/>
                        </a:cubicBezTo>
                        <a:cubicBezTo>
                          <a:pt x="99999" y="1194142"/>
                          <a:pt x="-11935" y="1129708"/>
                          <a:pt x="0" y="1000270"/>
                        </a:cubicBezTo>
                        <a:cubicBezTo>
                          <a:pt x="-26029" y="878398"/>
                          <a:pt x="17699" y="696426"/>
                          <a:pt x="0" y="608167"/>
                        </a:cubicBezTo>
                        <a:cubicBezTo>
                          <a:pt x="-17699" y="519908"/>
                          <a:pt x="18175" y="336222"/>
                          <a:pt x="0" y="20005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pic>
        <p:nvPicPr>
          <p:cNvPr id="11" name="Immagine 10" descr="Immagine che contiene testo, schermata, Carattere, cerchio  Descrizione generata automaticamente">
            <a:extLst>
              <a:ext uri="{FF2B5EF4-FFF2-40B4-BE49-F238E27FC236}">
                <a16:creationId xmlns:a16="http://schemas.microsoft.com/office/drawing/2014/main" id="{CCCF58C9-7048-7DBD-0ED3-D29C695998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14" t="31120" r="5046" b="21148"/>
          <a:stretch/>
        </p:blipFill>
        <p:spPr>
          <a:xfrm>
            <a:off x="6205767" y="2355741"/>
            <a:ext cx="5986233" cy="300604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55A6C4FA-342C-314B-1F05-39D64EDE90FE}"/>
              </a:ext>
            </a:extLst>
          </p:cNvPr>
          <p:cNvSpPr txBox="1"/>
          <p:nvPr/>
        </p:nvSpPr>
        <p:spPr>
          <a:xfrm>
            <a:off x="555468" y="5658545"/>
            <a:ext cx="11183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 findings show that accelerated discharge was feasible across different bariatric procedures, including bypass operations and revisional cases.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Immagine 13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63BB8AB3-6DEB-D6B0-A1D2-71D2116C24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75"/>
          <a:stretch/>
        </p:blipFill>
        <p:spPr>
          <a:xfrm>
            <a:off x="-1" y="0"/>
            <a:ext cx="12198487" cy="1565329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A6E7BC3C-3A1D-C743-2CC8-59CCB73FCD04}"/>
              </a:ext>
            </a:extLst>
          </p:cNvPr>
          <p:cNvSpPr/>
          <p:nvPr/>
        </p:nvSpPr>
        <p:spPr>
          <a:xfrm>
            <a:off x="507597" y="2100610"/>
            <a:ext cx="5588403" cy="637749"/>
          </a:xfrm>
          <a:custGeom>
            <a:avLst/>
            <a:gdLst>
              <a:gd name="csX0" fmla="*/ 0 w 5588403"/>
              <a:gd name="csY0" fmla="*/ 0 h 637749"/>
              <a:gd name="csX1" fmla="*/ 5588403 w 5588403"/>
              <a:gd name="csY1" fmla="*/ 0 h 637749"/>
              <a:gd name="csX2" fmla="*/ 5588403 w 5588403"/>
              <a:gd name="csY2" fmla="*/ 637749 h 637749"/>
              <a:gd name="csX3" fmla="*/ 0 w 5588403"/>
              <a:gd name="csY3" fmla="*/ 637749 h 637749"/>
              <a:gd name="csX4" fmla="*/ 0 w 5588403"/>
              <a:gd name="csY4" fmla="*/ 0 h 6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588403" h="637749" extrusionOk="0">
                <a:moveTo>
                  <a:pt x="0" y="0"/>
                </a:moveTo>
                <a:cubicBezTo>
                  <a:pt x="800955" y="118645"/>
                  <a:pt x="4088974" y="116012"/>
                  <a:pt x="5588403" y="0"/>
                </a:cubicBezTo>
                <a:cubicBezTo>
                  <a:pt x="5577599" y="115609"/>
                  <a:pt x="5611620" y="435189"/>
                  <a:pt x="5588403" y="637749"/>
                </a:cubicBezTo>
                <a:cubicBezTo>
                  <a:pt x="3049455" y="772349"/>
                  <a:pt x="1113600" y="480553"/>
                  <a:pt x="0" y="637749"/>
                </a:cubicBezTo>
                <a:cubicBezTo>
                  <a:pt x="-43503" y="342049"/>
                  <a:pt x="-9391" y="203302"/>
                  <a:pt x="0" y="0"/>
                </a:cubicBezTo>
                <a:close/>
              </a:path>
            </a:pathLst>
          </a:custGeom>
          <a:noFill/>
          <a:ln w="53975" cmpd="thinThick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6CF2F41E-29AC-7006-65CC-15D6221E53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41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FE2695-0B56-4945-4DA3-392738889FE8}"/>
              </a:ext>
            </a:extLst>
          </p:cNvPr>
          <p:cNvSpPr txBox="1"/>
          <p:nvPr/>
        </p:nvSpPr>
        <p:spPr>
          <a:xfrm>
            <a:off x="267679" y="2511551"/>
            <a:ext cx="48439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major marker of ERABS adherence was the progressive reduction in prophylactic intra-abdominal drain placement.</a:t>
            </a:r>
            <a:b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drains were placed in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149 patients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corresponding to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15.1%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study population.</a:t>
            </a:r>
            <a:b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statistically significant decline in drain use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observed over time, with a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chi-squared test for linear trend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showing:</a:t>
            </a:r>
          </a:p>
          <a:p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χ² = 43.61; p &lt; 0.0001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0D960D-A5E5-FEB2-717F-4F124ECF9BB7}"/>
              </a:ext>
            </a:extLst>
          </p:cNvPr>
          <p:cNvSpPr txBox="1"/>
          <p:nvPr/>
        </p:nvSpPr>
        <p:spPr>
          <a:xfrm>
            <a:off x="3243738" y="1832292"/>
            <a:ext cx="57045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CE070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RESULTS: Drain Placement </a:t>
            </a:r>
          </a:p>
        </p:txBody>
      </p:sp>
      <p:pic>
        <p:nvPicPr>
          <p:cNvPr id="3" name="Immagine 2" descr="Immagine che contiene testo, schermata, Carattere, numero  Descrizione generata automaticamente">
            <a:extLst>
              <a:ext uri="{FF2B5EF4-FFF2-40B4-BE49-F238E27FC236}">
                <a16:creationId xmlns:a16="http://schemas.microsoft.com/office/drawing/2014/main" id="{21EC2F38-9340-80A2-79AF-5AA6AD4D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" t="18921" r="28911" b="24585"/>
          <a:stretch/>
        </p:blipFill>
        <p:spPr>
          <a:xfrm>
            <a:off x="5291526" y="2382516"/>
            <a:ext cx="6820525" cy="3586952"/>
          </a:xfrm>
          <a:prstGeom prst="rect">
            <a:avLst/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D739AAC-8502-64BF-1219-0CED63068311}"/>
              </a:ext>
            </a:extLst>
          </p:cNvPr>
          <p:cNvSpPr/>
          <p:nvPr/>
        </p:nvSpPr>
        <p:spPr>
          <a:xfrm>
            <a:off x="2234593" y="6102548"/>
            <a:ext cx="7722813" cy="646331"/>
          </a:xfrm>
          <a:prstGeom prst="roundRect">
            <a:avLst/>
          </a:prstGeom>
          <a:solidFill>
            <a:srgbClr val="EACBF9"/>
          </a:solidFill>
          <a:ln w="28575">
            <a:solidFill>
              <a:srgbClr val="CE070B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52723"/>
                      <a:gd name="connsiteY0" fmla="*/ 200059 h 1200329"/>
                      <a:gd name="connsiteX1" fmla="*/ 200059 w 4552723"/>
                      <a:gd name="connsiteY1" fmla="*/ 0 h 1200329"/>
                      <a:gd name="connsiteX2" fmla="*/ 876340 w 4552723"/>
                      <a:gd name="connsiteY2" fmla="*/ 0 h 1200329"/>
                      <a:gd name="connsiteX3" fmla="*/ 1428044 w 4552723"/>
                      <a:gd name="connsiteY3" fmla="*/ 0 h 1200329"/>
                      <a:gd name="connsiteX4" fmla="*/ 1938221 w 4552723"/>
                      <a:gd name="connsiteY4" fmla="*/ 0 h 1200329"/>
                      <a:gd name="connsiteX5" fmla="*/ 2572976 w 4552723"/>
                      <a:gd name="connsiteY5" fmla="*/ 0 h 1200329"/>
                      <a:gd name="connsiteX6" fmla="*/ 3124679 w 4552723"/>
                      <a:gd name="connsiteY6" fmla="*/ 0 h 1200329"/>
                      <a:gd name="connsiteX7" fmla="*/ 3800961 w 4552723"/>
                      <a:gd name="connsiteY7" fmla="*/ 0 h 1200329"/>
                      <a:gd name="connsiteX8" fmla="*/ 4352664 w 4552723"/>
                      <a:gd name="connsiteY8" fmla="*/ 0 h 1200329"/>
                      <a:gd name="connsiteX9" fmla="*/ 4552723 w 4552723"/>
                      <a:gd name="connsiteY9" fmla="*/ 200059 h 1200329"/>
                      <a:gd name="connsiteX10" fmla="*/ 4552723 w 4552723"/>
                      <a:gd name="connsiteY10" fmla="*/ 584160 h 1200329"/>
                      <a:gd name="connsiteX11" fmla="*/ 4552723 w 4552723"/>
                      <a:gd name="connsiteY11" fmla="*/ 1000270 h 1200329"/>
                      <a:gd name="connsiteX12" fmla="*/ 4352664 w 4552723"/>
                      <a:gd name="connsiteY12" fmla="*/ 1200329 h 1200329"/>
                      <a:gd name="connsiteX13" fmla="*/ 3759435 w 4552723"/>
                      <a:gd name="connsiteY13" fmla="*/ 1200329 h 1200329"/>
                      <a:gd name="connsiteX14" fmla="*/ 3249258 w 4552723"/>
                      <a:gd name="connsiteY14" fmla="*/ 1200329 h 1200329"/>
                      <a:gd name="connsiteX15" fmla="*/ 2656028 w 4552723"/>
                      <a:gd name="connsiteY15" fmla="*/ 1200329 h 1200329"/>
                      <a:gd name="connsiteX16" fmla="*/ 1979747 w 4552723"/>
                      <a:gd name="connsiteY16" fmla="*/ 1200329 h 1200329"/>
                      <a:gd name="connsiteX17" fmla="*/ 1386518 w 4552723"/>
                      <a:gd name="connsiteY17" fmla="*/ 1200329 h 1200329"/>
                      <a:gd name="connsiteX18" fmla="*/ 917866 w 4552723"/>
                      <a:gd name="connsiteY18" fmla="*/ 1200329 h 1200329"/>
                      <a:gd name="connsiteX19" fmla="*/ 200059 w 4552723"/>
                      <a:gd name="connsiteY19" fmla="*/ 1200329 h 1200329"/>
                      <a:gd name="connsiteX20" fmla="*/ 0 w 4552723"/>
                      <a:gd name="connsiteY20" fmla="*/ 1000270 h 1200329"/>
                      <a:gd name="connsiteX21" fmla="*/ 0 w 4552723"/>
                      <a:gd name="connsiteY21" fmla="*/ 608167 h 1200329"/>
                      <a:gd name="connsiteX22" fmla="*/ 0 w 4552723"/>
                      <a:gd name="connsiteY22" fmla="*/ 200059 h 1200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552723" h="1200329" extrusionOk="0">
                        <a:moveTo>
                          <a:pt x="0" y="200059"/>
                        </a:moveTo>
                        <a:cubicBezTo>
                          <a:pt x="-24348" y="74551"/>
                          <a:pt x="82115" y="2797"/>
                          <a:pt x="200059" y="0"/>
                        </a:cubicBezTo>
                        <a:cubicBezTo>
                          <a:pt x="476984" y="-1481"/>
                          <a:pt x="677097" y="62578"/>
                          <a:pt x="876340" y="0"/>
                        </a:cubicBezTo>
                        <a:cubicBezTo>
                          <a:pt x="1075583" y="-62578"/>
                          <a:pt x="1291879" y="6130"/>
                          <a:pt x="1428044" y="0"/>
                        </a:cubicBezTo>
                        <a:cubicBezTo>
                          <a:pt x="1564209" y="-6130"/>
                          <a:pt x="1812213" y="21881"/>
                          <a:pt x="1938221" y="0"/>
                        </a:cubicBezTo>
                        <a:cubicBezTo>
                          <a:pt x="2064229" y="-21881"/>
                          <a:pt x="2293074" y="68509"/>
                          <a:pt x="2572976" y="0"/>
                        </a:cubicBezTo>
                        <a:cubicBezTo>
                          <a:pt x="2852878" y="-68509"/>
                          <a:pt x="2995043" y="6061"/>
                          <a:pt x="3124679" y="0"/>
                        </a:cubicBezTo>
                        <a:cubicBezTo>
                          <a:pt x="3254315" y="-6061"/>
                          <a:pt x="3467374" y="66365"/>
                          <a:pt x="3800961" y="0"/>
                        </a:cubicBezTo>
                        <a:cubicBezTo>
                          <a:pt x="4134548" y="-66365"/>
                          <a:pt x="4114866" y="27487"/>
                          <a:pt x="4352664" y="0"/>
                        </a:cubicBezTo>
                        <a:cubicBezTo>
                          <a:pt x="4458417" y="7836"/>
                          <a:pt x="4542120" y="77271"/>
                          <a:pt x="4552723" y="200059"/>
                        </a:cubicBezTo>
                        <a:cubicBezTo>
                          <a:pt x="4576123" y="387141"/>
                          <a:pt x="4548989" y="422065"/>
                          <a:pt x="4552723" y="584160"/>
                        </a:cubicBezTo>
                        <a:cubicBezTo>
                          <a:pt x="4556457" y="746255"/>
                          <a:pt x="4539237" y="847659"/>
                          <a:pt x="4552723" y="1000270"/>
                        </a:cubicBezTo>
                        <a:cubicBezTo>
                          <a:pt x="4569605" y="1094078"/>
                          <a:pt x="4465264" y="1198969"/>
                          <a:pt x="4352664" y="1200329"/>
                        </a:cubicBezTo>
                        <a:cubicBezTo>
                          <a:pt x="4166820" y="1203255"/>
                          <a:pt x="4049941" y="1167045"/>
                          <a:pt x="3759435" y="1200329"/>
                        </a:cubicBezTo>
                        <a:cubicBezTo>
                          <a:pt x="3468929" y="1233613"/>
                          <a:pt x="3397989" y="1151455"/>
                          <a:pt x="3249258" y="1200329"/>
                        </a:cubicBezTo>
                        <a:cubicBezTo>
                          <a:pt x="3100527" y="1249203"/>
                          <a:pt x="2931943" y="1175060"/>
                          <a:pt x="2656028" y="1200329"/>
                        </a:cubicBezTo>
                        <a:cubicBezTo>
                          <a:pt x="2380113" y="1225598"/>
                          <a:pt x="2300074" y="1181827"/>
                          <a:pt x="1979747" y="1200329"/>
                        </a:cubicBezTo>
                        <a:cubicBezTo>
                          <a:pt x="1659420" y="1218831"/>
                          <a:pt x="1632703" y="1144765"/>
                          <a:pt x="1386518" y="1200329"/>
                        </a:cubicBezTo>
                        <a:cubicBezTo>
                          <a:pt x="1140333" y="1255893"/>
                          <a:pt x="1087297" y="1164909"/>
                          <a:pt x="917866" y="1200329"/>
                        </a:cubicBezTo>
                        <a:cubicBezTo>
                          <a:pt x="748435" y="1235749"/>
                          <a:pt x="462950" y="1199022"/>
                          <a:pt x="200059" y="1200329"/>
                        </a:cubicBezTo>
                        <a:cubicBezTo>
                          <a:pt x="99999" y="1194142"/>
                          <a:pt x="-11935" y="1129708"/>
                          <a:pt x="0" y="1000270"/>
                        </a:cubicBezTo>
                        <a:cubicBezTo>
                          <a:pt x="-26029" y="878398"/>
                          <a:pt x="17699" y="696426"/>
                          <a:pt x="0" y="608167"/>
                        </a:cubicBezTo>
                        <a:cubicBezTo>
                          <a:pt x="-17699" y="519908"/>
                          <a:pt x="18175" y="336222"/>
                          <a:pt x="0" y="20005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5A6C4FA-342C-314B-1F05-39D64EDE90FE}"/>
              </a:ext>
            </a:extLst>
          </p:cNvPr>
          <p:cNvSpPr txBox="1"/>
          <p:nvPr/>
        </p:nvSpPr>
        <p:spPr>
          <a:xfrm>
            <a:off x="2140185" y="6102549"/>
            <a:ext cx="7911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trend supports the safety of avoiding routine prophylactic drainage when intraoperative hemostasis is satisfactory and leak testing is negative.</a:t>
            </a:r>
            <a:endParaRPr lang="en-US" sz="18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75626273-6FFB-C256-A469-71D0C27FD3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75"/>
          <a:stretch/>
        </p:blipFill>
        <p:spPr>
          <a:xfrm>
            <a:off x="-1" y="0"/>
            <a:ext cx="12198487" cy="1565329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E5B2727F-6B6F-2964-EE6F-21D8671850B8}"/>
              </a:ext>
            </a:extLst>
          </p:cNvPr>
          <p:cNvSpPr/>
          <p:nvPr/>
        </p:nvSpPr>
        <p:spPr>
          <a:xfrm>
            <a:off x="3238710" y="1751000"/>
            <a:ext cx="5704522" cy="637749"/>
          </a:xfrm>
          <a:custGeom>
            <a:avLst/>
            <a:gdLst>
              <a:gd name="csX0" fmla="*/ 0 w 5704522"/>
              <a:gd name="csY0" fmla="*/ 0 h 637749"/>
              <a:gd name="csX1" fmla="*/ 5704522 w 5704522"/>
              <a:gd name="csY1" fmla="*/ 0 h 637749"/>
              <a:gd name="csX2" fmla="*/ 5704522 w 5704522"/>
              <a:gd name="csY2" fmla="*/ 637749 h 637749"/>
              <a:gd name="csX3" fmla="*/ 0 w 5704522"/>
              <a:gd name="csY3" fmla="*/ 637749 h 637749"/>
              <a:gd name="csX4" fmla="*/ 0 w 5704522"/>
              <a:gd name="csY4" fmla="*/ 0 h 6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704522" h="637749" extrusionOk="0">
                <a:moveTo>
                  <a:pt x="0" y="0"/>
                </a:moveTo>
                <a:cubicBezTo>
                  <a:pt x="2235382" y="118645"/>
                  <a:pt x="3108698" y="116012"/>
                  <a:pt x="5704522" y="0"/>
                </a:cubicBezTo>
                <a:cubicBezTo>
                  <a:pt x="5693718" y="115609"/>
                  <a:pt x="5727739" y="435189"/>
                  <a:pt x="5704522" y="637749"/>
                </a:cubicBezTo>
                <a:cubicBezTo>
                  <a:pt x="3739005" y="772349"/>
                  <a:pt x="943013" y="480553"/>
                  <a:pt x="0" y="637749"/>
                </a:cubicBezTo>
                <a:cubicBezTo>
                  <a:pt x="-43503" y="342049"/>
                  <a:pt x="-9391" y="203302"/>
                  <a:pt x="0" y="0"/>
                </a:cubicBezTo>
                <a:close/>
              </a:path>
            </a:pathLst>
          </a:custGeom>
          <a:noFill/>
          <a:ln w="53975" cmpd="thinThick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EFC554EB-95AA-E7C2-4A8C-4D37906DF9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04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2">
            <a:extLst>
              <a:ext uri="{FF2B5EF4-FFF2-40B4-BE49-F238E27FC236}">
                <a16:creationId xmlns:a16="http://schemas.microsoft.com/office/drawing/2014/main" id="{CF9DBDE3-7286-5CE2-0685-60F5278822F8}"/>
              </a:ext>
            </a:extLst>
          </p:cNvPr>
          <p:cNvSpPr txBox="1">
            <a:spLocks/>
          </p:cNvSpPr>
          <p:nvPr/>
        </p:nvSpPr>
        <p:spPr>
          <a:xfrm>
            <a:off x="0" y="131027"/>
            <a:ext cx="12192000" cy="16044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>
                <a:solidFill>
                  <a:srgbClr val="23375F"/>
                </a:solidFill>
                <a:latin typeface="Helvetica" pitchFamily="2" charset="0"/>
              </a:rPr>
              <a:t>ERAS PROTOCOLS AND 24–48 H DISCHARGE</a:t>
            </a:r>
          </a:p>
          <a:p>
            <a:pPr algn="ctr"/>
            <a:r>
              <a:rPr lang="it-IT" sz="3200" dirty="0">
                <a:solidFill>
                  <a:srgbClr val="23375F"/>
                </a:solidFill>
                <a:latin typeface="Helvetica" pitchFamily="2" charset="0"/>
              </a:rPr>
              <a:t>IN BARIATRIC SURGERY</a:t>
            </a:r>
            <a:br>
              <a:rPr lang="it-IT" sz="3200" dirty="0">
                <a:solidFill>
                  <a:srgbClr val="23375F"/>
                </a:solidFill>
                <a:latin typeface="Helvetica" pitchFamily="2" charset="0"/>
              </a:rPr>
            </a:b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10-year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experience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in a Center of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Excellence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in the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Italian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setting</a:t>
            </a:r>
            <a:endParaRPr lang="it-IT" sz="3200" dirty="0">
              <a:solidFill>
                <a:srgbClr val="23375F"/>
              </a:solidFill>
              <a:latin typeface="Helvetica" pitchFamily="2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FE2695-0B56-4945-4DA3-392738889FE8}"/>
              </a:ext>
            </a:extLst>
          </p:cNvPr>
          <p:cNvSpPr txBox="1"/>
          <p:nvPr/>
        </p:nvSpPr>
        <p:spPr>
          <a:xfrm>
            <a:off x="563143" y="2399075"/>
            <a:ext cx="725513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 postoperative complications within 30 days occurred in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66 patients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corresponding to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6.7%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the entire cohort.</a:t>
            </a:r>
            <a:b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Complications were classified according to the </a:t>
            </a:r>
            <a:r>
              <a:rPr lang="en-US" sz="1800" dirty="0" err="1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Clavien-Dindo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system.</a:t>
            </a:r>
            <a:b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Minor complications*,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Clavien-Dindo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grades I–II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occurred in: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 patients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equal to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3.9%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Major complications**,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Clavien-Dindo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grades III–IV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occurred in: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 patients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equal to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2.7%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Postoperative mortality, 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Clavien-Dindo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grade V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occurred in:</a:t>
            </a: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patient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equal to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0.10%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buSzPts val="1000"/>
              <a:tabLst>
                <a:tab pos="457200" algn="l"/>
              </a:tabLst>
            </a:pP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*self-limiting hemorrhage, transient pyrexia of unknown origin and minor respiratory tract infections.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42852"/>
              </a:solidFill>
              <a:effectLst/>
              <a:uLnTx/>
              <a:uFillTx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42852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**major hemorrhage, staple-line or anastomotic leaks and deep intra-abdominal collections requiring invasive endoscopic, radiological or surgical intervention.</a:t>
            </a:r>
            <a:endParaRPr lang="en-US" sz="2400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dirty="0">
              <a:solidFill>
                <a:schemeClr val="tx2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0D960D-A5E5-FEB2-717F-4F124ECF9BB7}"/>
              </a:ext>
            </a:extLst>
          </p:cNvPr>
          <p:cNvSpPr txBox="1"/>
          <p:nvPr/>
        </p:nvSpPr>
        <p:spPr>
          <a:xfrm>
            <a:off x="86502" y="1735512"/>
            <a:ext cx="78247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E070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RESULTS: Complications and Mortality </a:t>
            </a:r>
          </a:p>
        </p:txBody>
      </p:sp>
      <p:pic>
        <p:nvPicPr>
          <p:cNvPr id="9" name="Immagine 8" descr="Immagine che contiene testo, schermata, Carattere, Marchio  Descrizione generata automaticamente">
            <a:extLst>
              <a:ext uri="{FF2B5EF4-FFF2-40B4-BE49-F238E27FC236}">
                <a16:creationId xmlns:a16="http://schemas.microsoft.com/office/drawing/2014/main" id="{7818F8E6-A7D8-6A85-E807-90CB81C2D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t="12388" r="2124" b="23146"/>
          <a:stretch/>
        </p:blipFill>
        <p:spPr>
          <a:xfrm>
            <a:off x="7937500" y="1735512"/>
            <a:ext cx="4135275" cy="4970653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B36968E4-026C-1137-E376-45F8AF54A8E9}"/>
              </a:ext>
            </a:extLst>
          </p:cNvPr>
          <p:cNvSpPr/>
          <p:nvPr/>
        </p:nvSpPr>
        <p:spPr>
          <a:xfrm>
            <a:off x="563143" y="5672594"/>
            <a:ext cx="7094957" cy="977900"/>
          </a:xfrm>
          <a:prstGeom prst="rect">
            <a:avLst/>
          </a:prstGeom>
          <a:noFill/>
          <a:ln>
            <a:solidFill>
              <a:srgbClr val="F16B1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95BED942-44C3-FDE9-BA12-AE4D6AF52A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75"/>
          <a:stretch/>
        </p:blipFill>
        <p:spPr>
          <a:xfrm>
            <a:off x="-1" y="0"/>
            <a:ext cx="12198487" cy="1565329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7AD9E1BD-7EED-BD9B-DDAE-07E80B1D6C13}"/>
              </a:ext>
            </a:extLst>
          </p:cNvPr>
          <p:cNvSpPr/>
          <p:nvPr/>
        </p:nvSpPr>
        <p:spPr>
          <a:xfrm>
            <a:off x="120984" y="1682538"/>
            <a:ext cx="7774781" cy="637749"/>
          </a:xfrm>
          <a:custGeom>
            <a:avLst/>
            <a:gdLst>
              <a:gd name="csX0" fmla="*/ 0 w 7774781"/>
              <a:gd name="csY0" fmla="*/ 0 h 637749"/>
              <a:gd name="csX1" fmla="*/ 7774781 w 7774781"/>
              <a:gd name="csY1" fmla="*/ 0 h 637749"/>
              <a:gd name="csX2" fmla="*/ 7774781 w 7774781"/>
              <a:gd name="csY2" fmla="*/ 637749 h 637749"/>
              <a:gd name="csX3" fmla="*/ 0 w 7774781"/>
              <a:gd name="csY3" fmla="*/ 637749 h 637749"/>
              <a:gd name="csX4" fmla="*/ 0 w 7774781"/>
              <a:gd name="csY4" fmla="*/ 0 h 6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74781" h="637749" extrusionOk="0">
                <a:moveTo>
                  <a:pt x="0" y="0"/>
                </a:moveTo>
                <a:cubicBezTo>
                  <a:pt x="2695803" y="118645"/>
                  <a:pt x="5547713" y="116012"/>
                  <a:pt x="7774781" y="0"/>
                </a:cubicBezTo>
                <a:cubicBezTo>
                  <a:pt x="7763977" y="115609"/>
                  <a:pt x="7797998" y="435189"/>
                  <a:pt x="7774781" y="637749"/>
                </a:cubicBezTo>
                <a:cubicBezTo>
                  <a:pt x="5105666" y="772349"/>
                  <a:pt x="1842489" y="480553"/>
                  <a:pt x="0" y="637749"/>
                </a:cubicBezTo>
                <a:cubicBezTo>
                  <a:pt x="-43503" y="342049"/>
                  <a:pt x="-9391" y="203302"/>
                  <a:pt x="0" y="0"/>
                </a:cubicBezTo>
                <a:close/>
              </a:path>
            </a:pathLst>
          </a:custGeom>
          <a:noFill/>
          <a:ln w="53975" cmpd="thinThick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9D53F771-41A7-EDD6-2401-23795F1E14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97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2">
            <a:extLst>
              <a:ext uri="{FF2B5EF4-FFF2-40B4-BE49-F238E27FC236}">
                <a16:creationId xmlns:a16="http://schemas.microsoft.com/office/drawing/2014/main" id="{CF9DBDE3-7286-5CE2-0685-60F5278822F8}"/>
              </a:ext>
            </a:extLst>
          </p:cNvPr>
          <p:cNvSpPr txBox="1">
            <a:spLocks/>
          </p:cNvSpPr>
          <p:nvPr/>
        </p:nvSpPr>
        <p:spPr>
          <a:xfrm>
            <a:off x="0" y="131027"/>
            <a:ext cx="12192000" cy="160448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>
                <a:solidFill>
                  <a:srgbClr val="23375F"/>
                </a:solidFill>
                <a:latin typeface="Helvetica" pitchFamily="2" charset="0"/>
              </a:rPr>
              <a:t>ERAS PROTOCOLS AND 24–48 H DISCHARGE</a:t>
            </a:r>
          </a:p>
          <a:p>
            <a:pPr algn="ctr"/>
            <a:r>
              <a:rPr lang="it-IT" sz="3200" dirty="0">
                <a:solidFill>
                  <a:srgbClr val="23375F"/>
                </a:solidFill>
                <a:latin typeface="Helvetica" pitchFamily="2" charset="0"/>
              </a:rPr>
              <a:t>IN BARIATRIC SURGERY</a:t>
            </a:r>
            <a:br>
              <a:rPr lang="it-IT" sz="3200" dirty="0">
                <a:solidFill>
                  <a:srgbClr val="23375F"/>
                </a:solidFill>
                <a:latin typeface="Helvetica" pitchFamily="2" charset="0"/>
              </a:rPr>
            </a:b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10-year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experience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in a Center of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Excellence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in the </a:t>
            </a:r>
            <a:r>
              <a:rPr lang="it-IT" sz="2800" b="0" dirty="0" err="1">
                <a:solidFill>
                  <a:srgbClr val="636F81"/>
                </a:solidFill>
                <a:latin typeface="Helvetica" pitchFamily="2" charset="0"/>
              </a:rPr>
              <a:t>Italian</a:t>
            </a:r>
            <a:r>
              <a:rPr lang="it-IT" sz="2800" b="0" dirty="0">
                <a:solidFill>
                  <a:srgbClr val="636F81"/>
                </a:solidFill>
                <a:latin typeface="Helvetica" pitchFamily="2" charset="0"/>
              </a:rPr>
              <a:t> setting</a:t>
            </a:r>
            <a:endParaRPr lang="it-IT" sz="3200" dirty="0">
              <a:solidFill>
                <a:srgbClr val="23375F"/>
              </a:solidFill>
              <a:latin typeface="Helvetica" pitchFamily="2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FE2695-0B56-4945-4DA3-392738889FE8}"/>
              </a:ext>
            </a:extLst>
          </p:cNvPr>
          <p:cNvSpPr txBox="1"/>
          <p:nvPr/>
        </p:nvSpPr>
        <p:spPr>
          <a:xfrm>
            <a:off x="113010" y="2781801"/>
            <a:ext cx="80967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30-day readmission rate 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3.1%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corresponding to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31 patients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Among readmitted patients:</a:t>
            </a:r>
            <a:endParaRPr lang="en-US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 out of 31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77.4%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had originally been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discharged within 48 hours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26 out of 31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83.9%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had an underlying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 postoperative complication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complications in the readmitted subgroup were evenly distributed between minor and severe adverse events, with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b="1" dirty="0" err="1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Clavien-Dindo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I–II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b="1" dirty="0" err="1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Clavien-Dindo</a:t>
            </a:r>
            <a:r>
              <a:rPr lang="en-US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III–IV</a:t>
            </a:r>
            <a:r>
              <a:rPr lang="en-US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events.</a:t>
            </a:r>
            <a:endParaRPr lang="en-US" dirty="0">
              <a:solidFill>
                <a:schemeClr val="tx2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0D960D-A5E5-FEB2-717F-4F124ECF9BB7}"/>
              </a:ext>
            </a:extLst>
          </p:cNvPr>
          <p:cNvSpPr txBox="1"/>
          <p:nvPr/>
        </p:nvSpPr>
        <p:spPr>
          <a:xfrm>
            <a:off x="402549" y="1766508"/>
            <a:ext cx="76150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E070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RESULTS: Readmission </a:t>
            </a:r>
          </a:p>
        </p:txBody>
      </p:sp>
      <p:pic>
        <p:nvPicPr>
          <p:cNvPr id="7" name="Immagine 6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F6775B9E-EEAE-7B14-3D63-20A5D927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 t="10926" r="2567" b="12778"/>
          <a:stretch/>
        </p:blipFill>
        <p:spPr>
          <a:xfrm>
            <a:off x="8178802" y="1550969"/>
            <a:ext cx="3860799" cy="5232400"/>
          </a:xfrm>
          <a:prstGeom prst="rect">
            <a:avLst/>
          </a:prstGeom>
        </p:spPr>
      </p:pic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37526C0-C06E-F02E-0453-110924BF82AA}"/>
              </a:ext>
            </a:extLst>
          </p:cNvPr>
          <p:cNvSpPr/>
          <p:nvPr/>
        </p:nvSpPr>
        <p:spPr>
          <a:xfrm>
            <a:off x="263072" y="5554999"/>
            <a:ext cx="7526102" cy="1030857"/>
          </a:xfrm>
          <a:prstGeom prst="roundRect">
            <a:avLst/>
          </a:prstGeom>
          <a:solidFill>
            <a:srgbClr val="BCE7AC"/>
          </a:solidFill>
          <a:ln w="28575">
            <a:solidFill>
              <a:srgbClr val="CE070B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52723"/>
                      <a:gd name="connsiteY0" fmla="*/ 200059 h 1200329"/>
                      <a:gd name="connsiteX1" fmla="*/ 200059 w 4552723"/>
                      <a:gd name="connsiteY1" fmla="*/ 0 h 1200329"/>
                      <a:gd name="connsiteX2" fmla="*/ 876340 w 4552723"/>
                      <a:gd name="connsiteY2" fmla="*/ 0 h 1200329"/>
                      <a:gd name="connsiteX3" fmla="*/ 1428044 w 4552723"/>
                      <a:gd name="connsiteY3" fmla="*/ 0 h 1200329"/>
                      <a:gd name="connsiteX4" fmla="*/ 1938221 w 4552723"/>
                      <a:gd name="connsiteY4" fmla="*/ 0 h 1200329"/>
                      <a:gd name="connsiteX5" fmla="*/ 2572976 w 4552723"/>
                      <a:gd name="connsiteY5" fmla="*/ 0 h 1200329"/>
                      <a:gd name="connsiteX6" fmla="*/ 3124679 w 4552723"/>
                      <a:gd name="connsiteY6" fmla="*/ 0 h 1200329"/>
                      <a:gd name="connsiteX7" fmla="*/ 3800961 w 4552723"/>
                      <a:gd name="connsiteY7" fmla="*/ 0 h 1200329"/>
                      <a:gd name="connsiteX8" fmla="*/ 4352664 w 4552723"/>
                      <a:gd name="connsiteY8" fmla="*/ 0 h 1200329"/>
                      <a:gd name="connsiteX9" fmla="*/ 4552723 w 4552723"/>
                      <a:gd name="connsiteY9" fmla="*/ 200059 h 1200329"/>
                      <a:gd name="connsiteX10" fmla="*/ 4552723 w 4552723"/>
                      <a:gd name="connsiteY10" fmla="*/ 584160 h 1200329"/>
                      <a:gd name="connsiteX11" fmla="*/ 4552723 w 4552723"/>
                      <a:gd name="connsiteY11" fmla="*/ 1000270 h 1200329"/>
                      <a:gd name="connsiteX12" fmla="*/ 4352664 w 4552723"/>
                      <a:gd name="connsiteY12" fmla="*/ 1200329 h 1200329"/>
                      <a:gd name="connsiteX13" fmla="*/ 3759435 w 4552723"/>
                      <a:gd name="connsiteY13" fmla="*/ 1200329 h 1200329"/>
                      <a:gd name="connsiteX14" fmla="*/ 3249258 w 4552723"/>
                      <a:gd name="connsiteY14" fmla="*/ 1200329 h 1200329"/>
                      <a:gd name="connsiteX15" fmla="*/ 2656028 w 4552723"/>
                      <a:gd name="connsiteY15" fmla="*/ 1200329 h 1200329"/>
                      <a:gd name="connsiteX16" fmla="*/ 1979747 w 4552723"/>
                      <a:gd name="connsiteY16" fmla="*/ 1200329 h 1200329"/>
                      <a:gd name="connsiteX17" fmla="*/ 1386518 w 4552723"/>
                      <a:gd name="connsiteY17" fmla="*/ 1200329 h 1200329"/>
                      <a:gd name="connsiteX18" fmla="*/ 917866 w 4552723"/>
                      <a:gd name="connsiteY18" fmla="*/ 1200329 h 1200329"/>
                      <a:gd name="connsiteX19" fmla="*/ 200059 w 4552723"/>
                      <a:gd name="connsiteY19" fmla="*/ 1200329 h 1200329"/>
                      <a:gd name="connsiteX20" fmla="*/ 0 w 4552723"/>
                      <a:gd name="connsiteY20" fmla="*/ 1000270 h 1200329"/>
                      <a:gd name="connsiteX21" fmla="*/ 0 w 4552723"/>
                      <a:gd name="connsiteY21" fmla="*/ 608167 h 1200329"/>
                      <a:gd name="connsiteX22" fmla="*/ 0 w 4552723"/>
                      <a:gd name="connsiteY22" fmla="*/ 200059 h 1200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552723" h="1200329" extrusionOk="0">
                        <a:moveTo>
                          <a:pt x="0" y="200059"/>
                        </a:moveTo>
                        <a:cubicBezTo>
                          <a:pt x="-24348" y="74551"/>
                          <a:pt x="82115" y="2797"/>
                          <a:pt x="200059" y="0"/>
                        </a:cubicBezTo>
                        <a:cubicBezTo>
                          <a:pt x="476984" y="-1481"/>
                          <a:pt x="677097" y="62578"/>
                          <a:pt x="876340" y="0"/>
                        </a:cubicBezTo>
                        <a:cubicBezTo>
                          <a:pt x="1075583" y="-62578"/>
                          <a:pt x="1291879" y="6130"/>
                          <a:pt x="1428044" y="0"/>
                        </a:cubicBezTo>
                        <a:cubicBezTo>
                          <a:pt x="1564209" y="-6130"/>
                          <a:pt x="1812213" y="21881"/>
                          <a:pt x="1938221" y="0"/>
                        </a:cubicBezTo>
                        <a:cubicBezTo>
                          <a:pt x="2064229" y="-21881"/>
                          <a:pt x="2293074" y="68509"/>
                          <a:pt x="2572976" y="0"/>
                        </a:cubicBezTo>
                        <a:cubicBezTo>
                          <a:pt x="2852878" y="-68509"/>
                          <a:pt x="2995043" y="6061"/>
                          <a:pt x="3124679" y="0"/>
                        </a:cubicBezTo>
                        <a:cubicBezTo>
                          <a:pt x="3254315" y="-6061"/>
                          <a:pt x="3467374" y="66365"/>
                          <a:pt x="3800961" y="0"/>
                        </a:cubicBezTo>
                        <a:cubicBezTo>
                          <a:pt x="4134548" y="-66365"/>
                          <a:pt x="4114866" y="27487"/>
                          <a:pt x="4352664" y="0"/>
                        </a:cubicBezTo>
                        <a:cubicBezTo>
                          <a:pt x="4458417" y="7836"/>
                          <a:pt x="4542120" y="77271"/>
                          <a:pt x="4552723" y="200059"/>
                        </a:cubicBezTo>
                        <a:cubicBezTo>
                          <a:pt x="4576123" y="387141"/>
                          <a:pt x="4548989" y="422065"/>
                          <a:pt x="4552723" y="584160"/>
                        </a:cubicBezTo>
                        <a:cubicBezTo>
                          <a:pt x="4556457" y="746255"/>
                          <a:pt x="4539237" y="847659"/>
                          <a:pt x="4552723" y="1000270"/>
                        </a:cubicBezTo>
                        <a:cubicBezTo>
                          <a:pt x="4569605" y="1094078"/>
                          <a:pt x="4465264" y="1198969"/>
                          <a:pt x="4352664" y="1200329"/>
                        </a:cubicBezTo>
                        <a:cubicBezTo>
                          <a:pt x="4166820" y="1203255"/>
                          <a:pt x="4049941" y="1167045"/>
                          <a:pt x="3759435" y="1200329"/>
                        </a:cubicBezTo>
                        <a:cubicBezTo>
                          <a:pt x="3468929" y="1233613"/>
                          <a:pt x="3397989" y="1151455"/>
                          <a:pt x="3249258" y="1200329"/>
                        </a:cubicBezTo>
                        <a:cubicBezTo>
                          <a:pt x="3100527" y="1249203"/>
                          <a:pt x="2931943" y="1175060"/>
                          <a:pt x="2656028" y="1200329"/>
                        </a:cubicBezTo>
                        <a:cubicBezTo>
                          <a:pt x="2380113" y="1225598"/>
                          <a:pt x="2300074" y="1181827"/>
                          <a:pt x="1979747" y="1200329"/>
                        </a:cubicBezTo>
                        <a:cubicBezTo>
                          <a:pt x="1659420" y="1218831"/>
                          <a:pt x="1632703" y="1144765"/>
                          <a:pt x="1386518" y="1200329"/>
                        </a:cubicBezTo>
                        <a:cubicBezTo>
                          <a:pt x="1140333" y="1255893"/>
                          <a:pt x="1087297" y="1164909"/>
                          <a:pt x="917866" y="1200329"/>
                        </a:cubicBezTo>
                        <a:cubicBezTo>
                          <a:pt x="748435" y="1235749"/>
                          <a:pt x="462950" y="1199022"/>
                          <a:pt x="200059" y="1200329"/>
                        </a:cubicBezTo>
                        <a:cubicBezTo>
                          <a:pt x="99999" y="1194142"/>
                          <a:pt x="-11935" y="1129708"/>
                          <a:pt x="0" y="1000270"/>
                        </a:cubicBezTo>
                        <a:cubicBezTo>
                          <a:pt x="-26029" y="878398"/>
                          <a:pt x="17699" y="696426"/>
                          <a:pt x="0" y="608167"/>
                        </a:cubicBezTo>
                        <a:cubicBezTo>
                          <a:pt x="-17699" y="519908"/>
                          <a:pt x="18175" y="336222"/>
                          <a:pt x="0" y="20005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pic>
        <p:nvPicPr>
          <p:cNvPr id="8" name="Immagine 7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D2B11ADF-5B25-693F-458D-E3ED422BC5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75"/>
          <a:stretch/>
        </p:blipFill>
        <p:spPr>
          <a:xfrm>
            <a:off x="-1" y="0"/>
            <a:ext cx="12198487" cy="156532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3C1281B-6ECA-2EFF-A2BB-AE8F9AB10B6D}"/>
              </a:ext>
            </a:extLst>
          </p:cNvPr>
          <p:cNvSpPr txBox="1"/>
          <p:nvPr/>
        </p:nvSpPr>
        <p:spPr>
          <a:xfrm>
            <a:off x="174171" y="5593704"/>
            <a:ext cx="7615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Early discharge did not generate an excessive or clinically unacceptable readmission burden. The readmission rate remained low despite a very high proportion of patients discharged within 48 hours.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F9C1612-07B7-7292-67ED-FFE2C8EC35B1}"/>
              </a:ext>
            </a:extLst>
          </p:cNvPr>
          <p:cNvSpPr/>
          <p:nvPr/>
        </p:nvSpPr>
        <p:spPr>
          <a:xfrm>
            <a:off x="1567591" y="1696356"/>
            <a:ext cx="5222929" cy="637749"/>
          </a:xfrm>
          <a:custGeom>
            <a:avLst/>
            <a:gdLst>
              <a:gd name="csX0" fmla="*/ 0 w 5222929"/>
              <a:gd name="csY0" fmla="*/ 0 h 637749"/>
              <a:gd name="csX1" fmla="*/ 5222929 w 5222929"/>
              <a:gd name="csY1" fmla="*/ 0 h 637749"/>
              <a:gd name="csX2" fmla="*/ 5222929 w 5222929"/>
              <a:gd name="csY2" fmla="*/ 637749 h 637749"/>
              <a:gd name="csX3" fmla="*/ 0 w 5222929"/>
              <a:gd name="csY3" fmla="*/ 637749 h 637749"/>
              <a:gd name="csX4" fmla="*/ 0 w 5222929"/>
              <a:gd name="csY4" fmla="*/ 0 h 6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22929" h="637749" extrusionOk="0">
                <a:moveTo>
                  <a:pt x="0" y="0"/>
                </a:moveTo>
                <a:cubicBezTo>
                  <a:pt x="857583" y="118645"/>
                  <a:pt x="4435623" y="116012"/>
                  <a:pt x="5222929" y="0"/>
                </a:cubicBezTo>
                <a:cubicBezTo>
                  <a:pt x="5212125" y="115609"/>
                  <a:pt x="5246146" y="435189"/>
                  <a:pt x="5222929" y="637749"/>
                </a:cubicBezTo>
                <a:cubicBezTo>
                  <a:pt x="4399731" y="772349"/>
                  <a:pt x="2556519" y="480553"/>
                  <a:pt x="0" y="637749"/>
                </a:cubicBezTo>
                <a:cubicBezTo>
                  <a:pt x="-43503" y="342049"/>
                  <a:pt x="-9391" y="203302"/>
                  <a:pt x="0" y="0"/>
                </a:cubicBezTo>
                <a:close/>
              </a:path>
            </a:pathLst>
          </a:custGeom>
          <a:noFill/>
          <a:ln w="53975" cmpd="thinThick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B332EAA8-682A-31B0-5298-CEDB89F3DB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25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0D960D-A5E5-FEB2-717F-4F124ECF9BB7}"/>
              </a:ext>
            </a:extLst>
          </p:cNvPr>
          <p:cNvSpPr txBox="1"/>
          <p:nvPr/>
        </p:nvSpPr>
        <p:spPr>
          <a:xfrm>
            <a:off x="2043906" y="1709859"/>
            <a:ext cx="76150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E070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Revisional Surgery and Complexity</a:t>
            </a:r>
          </a:p>
        </p:txBody>
      </p:sp>
      <p:pic>
        <p:nvPicPr>
          <p:cNvPr id="8" name="Immagine 7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D0D49AB2-36FB-4D40-688E-6E78188702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75"/>
          <a:stretch/>
        </p:blipFill>
        <p:spPr>
          <a:xfrm>
            <a:off x="-1" y="0"/>
            <a:ext cx="12198487" cy="1565329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CD3D7A5-E990-D6F8-B2C3-413CCA216021}"/>
              </a:ext>
            </a:extLst>
          </p:cNvPr>
          <p:cNvSpPr/>
          <p:nvPr/>
        </p:nvSpPr>
        <p:spPr>
          <a:xfrm>
            <a:off x="2278251" y="1666538"/>
            <a:ext cx="7113722" cy="637749"/>
          </a:xfrm>
          <a:custGeom>
            <a:avLst/>
            <a:gdLst>
              <a:gd name="csX0" fmla="*/ 0 w 7113722"/>
              <a:gd name="csY0" fmla="*/ 0 h 637749"/>
              <a:gd name="csX1" fmla="*/ 7113722 w 7113722"/>
              <a:gd name="csY1" fmla="*/ 0 h 637749"/>
              <a:gd name="csX2" fmla="*/ 7113722 w 7113722"/>
              <a:gd name="csY2" fmla="*/ 637749 h 637749"/>
              <a:gd name="csX3" fmla="*/ 0 w 7113722"/>
              <a:gd name="csY3" fmla="*/ 637749 h 637749"/>
              <a:gd name="csX4" fmla="*/ 0 w 7113722"/>
              <a:gd name="csY4" fmla="*/ 0 h 6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113722" h="637749" extrusionOk="0">
                <a:moveTo>
                  <a:pt x="0" y="0"/>
                </a:moveTo>
                <a:cubicBezTo>
                  <a:pt x="3514074" y="118645"/>
                  <a:pt x="5616842" y="116012"/>
                  <a:pt x="7113722" y="0"/>
                </a:cubicBezTo>
                <a:cubicBezTo>
                  <a:pt x="7102918" y="115609"/>
                  <a:pt x="7136939" y="435189"/>
                  <a:pt x="7113722" y="637749"/>
                </a:cubicBezTo>
                <a:cubicBezTo>
                  <a:pt x="3968522" y="772349"/>
                  <a:pt x="3265771" y="480553"/>
                  <a:pt x="0" y="637749"/>
                </a:cubicBezTo>
                <a:cubicBezTo>
                  <a:pt x="-43503" y="342049"/>
                  <a:pt x="-9391" y="203302"/>
                  <a:pt x="0" y="0"/>
                </a:cubicBezTo>
                <a:close/>
              </a:path>
            </a:pathLst>
          </a:custGeom>
          <a:noFill/>
          <a:ln w="53975" cmpd="thinThick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testo, schermata, Carattere, Pubblicità online  Descrizione generata automaticamente">
            <a:extLst>
              <a:ext uri="{FF2B5EF4-FFF2-40B4-BE49-F238E27FC236}">
                <a16:creationId xmlns:a16="http://schemas.microsoft.com/office/drawing/2014/main" id="{53306673-BB15-605D-1DD8-D30832A214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11" t="61147"/>
          <a:stretch/>
        </p:blipFill>
        <p:spPr>
          <a:xfrm>
            <a:off x="6332937" y="2377172"/>
            <a:ext cx="4834198" cy="1906403"/>
          </a:xfrm>
          <a:prstGeom prst="rect">
            <a:avLst/>
          </a:prstGeom>
        </p:spPr>
      </p:pic>
      <p:pic>
        <p:nvPicPr>
          <p:cNvPr id="4" name="Immagine 3" descr="Immagine che contiene testo, schermata, Carattere, Pubblicità online  Descrizione generata automaticamente">
            <a:extLst>
              <a:ext uri="{FF2B5EF4-FFF2-40B4-BE49-F238E27FC236}">
                <a16:creationId xmlns:a16="http://schemas.microsoft.com/office/drawing/2014/main" id="{9F02718E-08C3-238E-EBD8-551B8D462E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34" t="19058" b="39832"/>
          <a:stretch/>
        </p:blipFill>
        <p:spPr>
          <a:xfrm>
            <a:off x="5283500" y="3872560"/>
            <a:ext cx="6908500" cy="2969941"/>
          </a:xfrm>
          <a:prstGeom prst="rect">
            <a:avLst/>
          </a:prstGeom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7753184-F72C-DBAE-1FC7-87EF6E779714}"/>
              </a:ext>
            </a:extLst>
          </p:cNvPr>
          <p:cNvSpPr/>
          <p:nvPr/>
        </p:nvSpPr>
        <p:spPr>
          <a:xfrm>
            <a:off x="311128" y="2985440"/>
            <a:ext cx="4972372" cy="2969942"/>
          </a:xfrm>
          <a:prstGeom prst="roundRect">
            <a:avLst/>
          </a:prstGeom>
          <a:solidFill>
            <a:srgbClr val="EBF96E"/>
          </a:solidFill>
          <a:ln w="28575">
            <a:solidFill>
              <a:srgbClr val="CE070B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52723"/>
                      <a:gd name="connsiteY0" fmla="*/ 200059 h 1200329"/>
                      <a:gd name="connsiteX1" fmla="*/ 200059 w 4552723"/>
                      <a:gd name="connsiteY1" fmla="*/ 0 h 1200329"/>
                      <a:gd name="connsiteX2" fmla="*/ 876340 w 4552723"/>
                      <a:gd name="connsiteY2" fmla="*/ 0 h 1200329"/>
                      <a:gd name="connsiteX3" fmla="*/ 1428044 w 4552723"/>
                      <a:gd name="connsiteY3" fmla="*/ 0 h 1200329"/>
                      <a:gd name="connsiteX4" fmla="*/ 1938221 w 4552723"/>
                      <a:gd name="connsiteY4" fmla="*/ 0 h 1200329"/>
                      <a:gd name="connsiteX5" fmla="*/ 2572976 w 4552723"/>
                      <a:gd name="connsiteY5" fmla="*/ 0 h 1200329"/>
                      <a:gd name="connsiteX6" fmla="*/ 3124679 w 4552723"/>
                      <a:gd name="connsiteY6" fmla="*/ 0 h 1200329"/>
                      <a:gd name="connsiteX7" fmla="*/ 3800961 w 4552723"/>
                      <a:gd name="connsiteY7" fmla="*/ 0 h 1200329"/>
                      <a:gd name="connsiteX8" fmla="*/ 4352664 w 4552723"/>
                      <a:gd name="connsiteY8" fmla="*/ 0 h 1200329"/>
                      <a:gd name="connsiteX9" fmla="*/ 4552723 w 4552723"/>
                      <a:gd name="connsiteY9" fmla="*/ 200059 h 1200329"/>
                      <a:gd name="connsiteX10" fmla="*/ 4552723 w 4552723"/>
                      <a:gd name="connsiteY10" fmla="*/ 584160 h 1200329"/>
                      <a:gd name="connsiteX11" fmla="*/ 4552723 w 4552723"/>
                      <a:gd name="connsiteY11" fmla="*/ 1000270 h 1200329"/>
                      <a:gd name="connsiteX12" fmla="*/ 4352664 w 4552723"/>
                      <a:gd name="connsiteY12" fmla="*/ 1200329 h 1200329"/>
                      <a:gd name="connsiteX13" fmla="*/ 3759435 w 4552723"/>
                      <a:gd name="connsiteY13" fmla="*/ 1200329 h 1200329"/>
                      <a:gd name="connsiteX14" fmla="*/ 3249258 w 4552723"/>
                      <a:gd name="connsiteY14" fmla="*/ 1200329 h 1200329"/>
                      <a:gd name="connsiteX15" fmla="*/ 2656028 w 4552723"/>
                      <a:gd name="connsiteY15" fmla="*/ 1200329 h 1200329"/>
                      <a:gd name="connsiteX16" fmla="*/ 1979747 w 4552723"/>
                      <a:gd name="connsiteY16" fmla="*/ 1200329 h 1200329"/>
                      <a:gd name="connsiteX17" fmla="*/ 1386518 w 4552723"/>
                      <a:gd name="connsiteY17" fmla="*/ 1200329 h 1200329"/>
                      <a:gd name="connsiteX18" fmla="*/ 917866 w 4552723"/>
                      <a:gd name="connsiteY18" fmla="*/ 1200329 h 1200329"/>
                      <a:gd name="connsiteX19" fmla="*/ 200059 w 4552723"/>
                      <a:gd name="connsiteY19" fmla="*/ 1200329 h 1200329"/>
                      <a:gd name="connsiteX20" fmla="*/ 0 w 4552723"/>
                      <a:gd name="connsiteY20" fmla="*/ 1000270 h 1200329"/>
                      <a:gd name="connsiteX21" fmla="*/ 0 w 4552723"/>
                      <a:gd name="connsiteY21" fmla="*/ 608167 h 1200329"/>
                      <a:gd name="connsiteX22" fmla="*/ 0 w 4552723"/>
                      <a:gd name="connsiteY22" fmla="*/ 200059 h 1200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552723" h="1200329" extrusionOk="0">
                        <a:moveTo>
                          <a:pt x="0" y="200059"/>
                        </a:moveTo>
                        <a:cubicBezTo>
                          <a:pt x="-24348" y="74551"/>
                          <a:pt x="82115" y="2797"/>
                          <a:pt x="200059" y="0"/>
                        </a:cubicBezTo>
                        <a:cubicBezTo>
                          <a:pt x="476984" y="-1481"/>
                          <a:pt x="677097" y="62578"/>
                          <a:pt x="876340" y="0"/>
                        </a:cubicBezTo>
                        <a:cubicBezTo>
                          <a:pt x="1075583" y="-62578"/>
                          <a:pt x="1291879" y="6130"/>
                          <a:pt x="1428044" y="0"/>
                        </a:cubicBezTo>
                        <a:cubicBezTo>
                          <a:pt x="1564209" y="-6130"/>
                          <a:pt x="1812213" y="21881"/>
                          <a:pt x="1938221" y="0"/>
                        </a:cubicBezTo>
                        <a:cubicBezTo>
                          <a:pt x="2064229" y="-21881"/>
                          <a:pt x="2293074" y="68509"/>
                          <a:pt x="2572976" y="0"/>
                        </a:cubicBezTo>
                        <a:cubicBezTo>
                          <a:pt x="2852878" y="-68509"/>
                          <a:pt x="2995043" y="6061"/>
                          <a:pt x="3124679" y="0"/>
                        </a:cubicBezTo>
                        <a:cubicBezTo>
                          <a:pt x="3254315" y="-6061"/>
                          <a:pt x="3467374" y="66365"/>
                          <a:pt x="3800961" y="0"/>
                        </a:cubicBezTo>
                        <a:cubicBezTo>
                          <a:pt x="4134548" y="-66365"/>
                          <a:pt x="4114866" y="27487"/>
                          <a:pt x="4352664" y="0"/>
                        </a:cubicBezTo>
                        <a:cubicBezTo>
                          <a:pt x="4458417" y="7836"/>
                          <a:pt x="4542120" y="77271"/>
                          <a:pt x="4552723" y="200059"/>
                        </a:cubicBezTo>
                        <a:cubicBezTo>
                          <a:pt x="4576123" y="387141"/>
                          <a:pt x="4548989" y="422065"/>
                          <a:pt x="4552723" y="584160"/>
                        </a:cubicBezTo>
                        <a:cubicBezTo>
                          <a:pt x="4556457" y="746255"/>
                          <a:pt x="4539237" y="847659"/>
                          <a:pt x="4552723" y="1000270"/>
                        </a:cubicBezTo>
                        <a:cubicBezTo>
                          <a:pt x="4569605" y="1094078"/>
                          <a:pt x="4465264" y="1198969"/>
                          <a:pt x="4352664" y="1200329"/>
                        </a:cubicBezTo>
                        <a:cubicBezTo>
                          <a:pt x="4166820" y="1203255"/>
                          <a:pt x="4049941" y="1167045"/>
                          <a:pt x="3759435" y="1200329"/>
                        </a:cubicBezTo>
                        <a:cubicBezTo>
                          <a:pt x="3468929" y="1233613"/>
                          <a:pt x="3397989" y="1151455"/>
                          <a:pt x="3249258" y="1200329"/>
                        </a:cubicBezTo>
                        <a:cubicBezTo>
                          <a:pt x="3100527" y="1249203"/>
                          <a:pt x="2931943" y="1175060"/>
                          <a:pt x="2656028" y="1200329"/>
                        </a:cubicBezTo>
                        <a:cubicBezTo>
                          <a:pt x="2380113" y="1225598"/>
                          <a:pt x="2300074" y="1181827"/>
                          <a:pt x="1979747" y="1200329"/>
                        </a:cubicBezTo>
                        <a:cubicBezTo>
                          <a:pt x="1659420" y="1218831"/>
                          <a:pt x="1632703" y="1144765"/>
                          <a:pt x="1386518" y="1200329"/>
                        </a:cubicBezTo>
                        <a:cubicBezTo>
                          <a:pt x="1140333" y="1255893"/>
                          <a:pt x="1087297" y="1164909"/>
                          <a:pt x="917866" y="1200329"/>
                        </a:cubicBezTo>
                        <a:cubicBezTo>
                          <a:pt x="748435" y="1235749"/>
                          <a:pt x="462950" y="1199022"/>
                          <a:pt x="200059" y="1200329"/>
                        </a:cubicBezTo>
                        <a:cubicBezTo>
                          <a:pt x="99999" y="1194142"/>
                          <a:pt x="-11935" y="1129708"/>
                          <a:pt x="0" y="1000270"/>
                        </a:cubicBezTo>
                        <a:cubicBezTo>
                          <a:pt x="-26029" y="878398"/>
                          <a:pt x="17699" y="696426"/>
                          <a:pt x="0" y="608167"/>
                        </a:cubicBezTo>
                        <a:cubicBezTo>
                          <a:pt x="-17699" y="519908"/>
                          <a:pt x="18175" y="336222"/>
                          <a:pt x="0" y="20005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D6A9C7D-0AB4-5D94-8155-477B828071C9}"/>
              </a:ext>
            </a:extLst>
          </p:cNvPr>
          <p:cNvSpPr txBox="1"/>
          <p:nvPr/>
        </p:nvSpPr>
        <p:spPr>
          <a:xfrm>
            <a:off x="311128" y="3065522"/>
            <a:ext cx="49723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study is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clinically relevant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because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revisional bariatric surgery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inherently more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than primary surgery. It is associated with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altered anatomy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adhesions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 technical difficulty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higher perioperative risk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dirty="0">
              <a:solidFill>
                <a:schemeClr val="tx2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Despite this, the ERABS protocol remained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feasible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safe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within a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mixed cohort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including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revisional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operations.</a:t>
            </a:r>
          </a:p>
        </p:txBody>
      </p:sp>
      <p:pic>
        <p:nvPicPr>
          <p:cNvPr id="5" name="Immagine 4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B0B8913C-BCE8-56B8-948A-C69B096A07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26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0D960D-A5E5-FEB2-717F-4F124ECF9BB7}"/>
              </a:ext>
            </a:extLst>
          </p:cNvPr>
          <p:cNvSpPr txBox="1"/>
          <p:nvPr/>
        </p:nvSpPr>
        <p:spPr>
          <a:xfrm>
            <a:off x="2043906" y="1771851"/>
            <a:ext cx="76150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E070B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  <a:r>
              <a:rPr lang="en-US" sz="3200" b="1" dirty="0">
                <a:solidFill>
                  <a:srgbClr val="C6152A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8E3C00B2-B898-9C18-BC4E-50EFB6FC9F4C}"/>
              </a:ext>
            </a:extLst>
          </p:cNvPr>
          <p:cNvSpPr/>
          <p:nvPr/>
        </p:nvSpPr>
        <p:spPr>
          <a:xfrm>
            <a:off x="950150" y="5649128"/>
            <a:ext cx="10286122" cy="944879"/>
          </a:xfrm>
          <a:prstGeom prst="roundRect">
            <a:avLst/>
          </a:prstGeom>
          <a:solidFill>
            <a:srgbClr val="8BF4E2"/>
          </a:solidFill>
          <a:ln w="28575">
            <a:solidFill>
              <a:srgbClr val="CE070B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552723"/>
                      <a:gd name="connsiteY0" fmla="*/ 200059 h 1200329"/>
                      <a:gd name="connsiteX1" fmla="*/ 200059 w 4552723"/>
                      <a:gd name="connsiteY1" fmla="*/ 0 h 1200329"/>
                      <a:gd name="connsiteX2" fmla="*/ 876340 w 4552723"/>
                      <a:gd name="connsiteY2" fmla="*/ 0 h 1200329"/>
                      <a:gd name="connsiteX3" fmla="*/ 1428044 w 4552723"/>
                      <a:gd name="connsiteY3" fmla="*/ 0 h 1200329"/>
                      <a:gd name="connsiteX4" fmla="*/ 1938221 w 4552723"/>
                      <a:gd name="connsiteY4" fmla="*/ 0 h 1200329"/>
                      <a:gd name="connsiteX5" fmla="*/ 2572976 w 4552723"/>
                      <a:gd name="connsiteY5" fmla="*/ 0 h 1200329"/>
                      <a:gd name="connsiteX6" fmla="*/ 3124679 w 4552723"/>
                      <a:gd name="connsiteY6" fmla="*/ 0 h 1200329"/>
                      <a:gd name="connsiteX7" fmla="*/ 3800961 w 4552723"/>
                      <a:gd name="connsiteY7" fmla="*/ 0 h 1200329"/>
                      <a:gd name="connsiteX8" fmla="*/ 4352664 w 4552723"/>
                      <a:gd name="connsiteY8" fmla="*/ 0 h 1200329"/>
                      <a:gd name="connsiteX9" fmla="*/ 4552723 w 4552723"/>
                      <a:gd name="connsiteY9" fmla="*/ 200059 h 1200329"/>
                      <a:gd name="connsiteX10" fmla="*/ 4552723 w 4552723"/>
                      <a:gd name="connsiteY10" fmla="*/ 584160 h 1200329"/>
                      <a:gd name="connsiteX11" fmla="*/ 4552723 w 4552723"/>
                      <a:gd name="connsiteY11" fmla="*/ 1000270 h 1200329"/>
                      <a:gd name="connsiteX12" fmla="*/ 4352664 w 4552723"/>
                      <a:gd name="connsiteY12" fmla="*/ 1200329 h 1200329"/>
                      <a:gd name="connsiteX13" fmla="*/ 3759435 w 4552723"/>
                      <a:gd name="connsiteY13" fmla="*/ 1200329 h 1200329"/>
                      <a:gd name="connsiteX14" fmla="*/ 3249258 w 4552723"/>
                      <a:gd name="connsiteY14" fmla="*/ 1200329 h 1200329"/>
                      <a:gd name="connsiteX15" fmla="*/ 2656028 w 4552723"/>
                      <a:gd name="connsiteY15" fmla="*/ 1200329 h 1200329"/>
                      <a:gd name="connsiteX16" fmla="*/ 1979747 w 4552723"/>
                      <a:gd name="connsiteY16" fmla="*/ 1200329 h 1200329"/>
                      <a:gd name="connsiteX17" fmla="*/ 1386518 w 4552723"/>
                      <a:gd name="connsiteY17" fmla="*/ 1200329 h 1200329"/>
                      <a:gd name="connsiteX18" fmla="*/ 917866 w 4552723"/>
                      <a:gd name="connsiteY18" fmla="*/ 1200329 h 1200329"/>
                      <a:gd name="connsiteX19" fmla="*/ 200059 w 4552723"/>
                      <a:gd name="connsiteY19" fmla="*/ 1200329 h 1200329"/>
                      <a:gd name="connsiteX20" fmla="*/ 0 w 4552723"/>
                      <a:gd name="connsiteY20" fmla="*/ 1000270 h 1200329"/>
                      <a:gd name="connsiteX21" fmla="*/ 0 w 4552723"/>
                      <a:gd name="connsiteY21" fmla="*/ 608167 h 1200329"/>
                      <a:gd name="connsiteX22" fmla="*/ 0 w 4552723"/>
                      <a:gd name="connsiteY22" fmla="*/ 200059 h 1200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4552723" h="1200329" extrusionOk="0">
                        <a:moveTo>
                          <a:pt x="0" y="200059"/>
                        </a:moveTo>
                        <a:cubicBezTo>
                          <a:pt x="-24348" y="74551"/>
                          <a:pt x="82115" y="2797"/>
                          <a:pt x="200059" y="0"/>
                        </a:cubicBezTo>
                        <a:cubicBezTo>
                          <a:pt x="476984" y="-1481"/>
                          <a:pt x="677097" y="62578"/>
                          <a:pt x="876340" y="0"/>
                        </a:cubicBezTo>
                        <a:cubicBezTo>
                          <a:pt x="1075583" y="-62578"/>
                          <a:pt x="1291879" y="6130"/>
                          <a:pt x="1428044" y="0"/>
                        </a:cubicBezTo>
                        <a:cubicBezTo>
                          <a:pt x="1564209" y="-6130"/>
                          <a:pt x="1812213" y="21881"/>
                          <a:pt x="1938221" y="0"/>
                        </a:cubicBezTo>
                        <a:cubicBezTo>
                          <a:pt x="2064229" y="-21881"/>
                          <a:pt x="2293074" y="68509"/>
                          <a:pt x="2572976" y="0"/>
                        </a:cubicBezTo>
                        <a:cubicBezTo>
                          <a:pt x="2852878" y="-68509"/>
                          <a:pt x="2995043" y="6061"/>
                          <a:pt x="3124679" y="0"/>
                        </a:cubicBezTo>
                        <a:cubicBezTo>
                          <a:pt x="3254315" y="-6061"/>
                          <a:pt x="3467374" y="66365"/>
                          <a:pt x="3800961" y="0"/>
                        </a:cubicBezTo>
                        <a:cubicBezTo>
                          <a:pt x="4134548" y="-66365"/>
                          <a:pt x="4114866" y="27487"/>
                          <a:pt x="4352664" y="0"/>
                        </a:cubicBezTo>
                        <a:cubicBezTo>
                          <a:pt x="4458417" y="7836"/>
                          <a:pt x="4542120" y="77271"/>
                          <a:pt x="4552723" y="200059"/>
                        </a:cubicBezTo>
                        <a:cubicBezTo>
                          <a:pt x="4576123" y="387141"/>
                          <a:pt x="4548989" y="422065"/>
                          <a:pt x="4552723" y="584160"/>
                        </a:cubicBezTo>
                        <a:cubicBezTo>
                          <a:pt x="4556457" y="746255"/>
                          <a:pt x="4539237" y="847659"/>
                          <a:pt x="4552723" y="1000270"/>
                        </a:cubicBezTo>
                        <a:cubicBezTo>
                          <a:pt x="4569605" y="1094078"/>
                          <a:pt x="4465264" y="1198969"/>
                          <a:pt x="4352664" y="1200329"/>
                        </a:cubicBezTo>
                        <a:cubicBezTo>
                          <a:pt x="4166820" y="1203255"/>
                          <a:pt x="4049941" y="1167045"/>
                          <a:pt x="3759435" y="1200329"/>
                        </a:cubicBezTo>
                        <a:cubicBezTo>
                          <a:pt x="3468929" y="1233613"/>
                          <a:pt x="3397989" y="1151455"/>
                          <a:pt x="3249258" y="1200329"/>
                        </a:cubicBezTo>
                        <a:cubicBezTo>
                          <a:pt x="3100527" y="1249203"/>
                          <a:pt x="2931943" y="1175060"/>
                          <a:pt x="2656028" y="1200329"/>
                        </a:cubicBezTo>
                        <a:cubicBezTo>
                          <a:pt x="2380113" y="1225598"/>
                          <a:pt x="2300074" y="1181827"/>
                          <a:pt x="1979747" y="1200329"/>
                        </a:cubicBezTo>
                        <a:cubicBezTo>
                          <a:pt x="1659420" y="1218831"/>
                          <a:pt x="1632703" y="1144765"/>
                          <a:pt x="1386518" y="1200329"/>
                        </a:cubicBezTo>
                        <a:cubicBezTo>
                          <a:pt x="1140333" y="1255893"/>
                          <a:pt x="1087297" y="1164909"/>
                          <a:pt x="917866" y="1200329"/>
                        </a:cubicBezTo>
                        <a:cubicBezTo>
                          <a:pt x="748435" y="1235749"/>
                          <a:pt x="462950" y="1199022"/>
                          <a:pt x="200059" y="1200329"/>
                        </a:cubicBezTo>
                        <a:cubicBezTo>
                          <a:pt x="99999" y="1194142"/>
                          <a:pt x="-11935" y="1129708"/>
                          <a:pt x="0" y="1000270"/>
                        </a:cubicBezTo>
                        <a:cubicBezTo>
                          <a:pt x="-26029" y="878398"/>
                          <a:pt x="17699" y="696426"/>
                          <a:pt x="0" y="608167"/>
                        </a:cubicBezTo>
                        <a:cubicBezTo>
                          <a:pt x="-17699" y="519908"/>
                          <a:pt x="18175" y="336222"/>
                          <a:pt x="0" y="200059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2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FE2695-0B56-4945-4DA3-392738889FE8}"/>
              </a:ext>
            </a:extLst>
          </p:cNvPr>
          <p:cNvSpPr txBox="1"/>
          <p:nvPr/>
        </p:nvSpPr>
        <p:spPr>
          <a:xfrm>
            <a:off x="384042" y="2944774"/>
            <a:ext cx="1142391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800" b="1" dirty="0">
              <a:solidFill>
                <a:schemeClr val="tx2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ERABS </a:t>
            </a:r>
            <a:r>
              <a:rPr lang="en-US" sz="2000" b="1" dirty="0">
                <a:solidFill>
                  <a:srgbClr val="FF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LOS, without increasing complications or readmission rates. (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Zhou et al.)</a:t>
            </a:r>
            <a:b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28% </a:t>
            </a:r>
            <a:r>
              <a:rPr lang="en-US" sz="2000" b="1" dirty="0">
                <a:solidFill>
                  <a:srgbClr val="FF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LOS, median cost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$2,230, OR of 0.48 for 30-day readmissions with ERAS compared to conventional care. (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Doshi et al.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2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pioid-free analgesia (OFA) protocol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postoperative morphine consumption, with zero consumption beyond 24 hours,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↓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VAS scores, and significantly </a:t>
            </a:r>
            <a:r>
              <a:rPr lang="en-US" sz="2000" dirty="0">
                <a:solidFill>
                  <a:srgbClr val="00B05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↑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patient satisfaction. (</a:t>
            </a:r>
            <a:r>
              <a:rPr lang="en-US" sz="1800" b="1" dirty="0" err="1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Dagher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al.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i="1" dirty="0">
              <a:solidFill>
                <a:srgbClr val="C10002"/>
              </a:solidFill>
              <a:effectLst/>
              <a:latin typeface="Helvetica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 descr="Immagine che contiene testo, schermata, Carattere, logo  Descrizione generata automaticamente">
            <a:extLst>
              <a:ext uri="{FF2B5EF4-FFF2-40B4-BE49-F238E27FC236}">
                <a16:creationId xmlns:a16="http://schemas.microsoft.com/office/drawing/2014/main" id="{31AE9FC7-EDFA-C368-6CE7-871425E9A9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75"/>
          <a:stretch/>
        </p:blipFill>
        <p:spPr>
          <a:xfrm>
            <a:off x="-1" y="0"/>
            <a:ext cx="12198487" cy="1565329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5874085C-8699-CCCF-1697-A8432A25BC4F}"/>
              </a:ext>
            </a:extLst>
          </p:cNvPr>
          <p:cNvSpPr/>
          <p:nvPr/>
        </p:nvSpPr>
        <p:spPr>
          <a:xfrm>
            <a:off x="4463511" y="1714367"/>
            <a:ext cx="2727703" cy="637749"/>
          </a:xfrm>
          <a:custGeom>
            <a:avLst/>
            <a:gdLst>
              <a:gd name="csX0" fmla="*/ 0 w 2727703"/>
              <a:gd name="csY0" fmla="*/ 0 h 637749"/>
              <a:gd name="csX1" fmla="*/ 2727703 w 2727703"/>
              <a:gd name="csY1" fmla="*/ 0 h 637749"/>
              <a:gd name="csX2" fmla="*/ 2727703 w 2727703"/>
              <a:gd name="csY2" fmla="*/ 637749 h 637749"/>
              <a:gd name="csX3" fmla="*/ 0 w 2727703"/>
              <a:gd name="csY3" fmla="*/ 637749 h 637749"/>
              <a:gd name="csX4" fmla="*/ 0 w 2727703"/>
              <a:gd name="csY4" fmla="*/ 0 h 637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727703" h="637749" extrusionOk="0">
                <a:moveTo>
                  <a:pt x="0" y="0"/>
                </a:moveTo>
                <a:cubicBezTo>
                  <a:pt x="1041590" y="118645"/>
                  <a:pt x="1816658" y="116012"/>
                  <a:pt x="2727703" y="0"/>
                </a:cubicBezTo>
                <a:cubicBezTo>
                  <a:pt x="2716899" y="115609"/>
                  <a:pt x="2750920" y="435189"/>
                  <a:pt x="2727703" y="637749"/>
                </a:cubicBezTo>
                <a:cubicBezTo>
                  <a:pt x="1430569" y="772349"/>
                  <a:pt x="760155" y="480553"/>
                  <a:pt x="0" y="637749"/>
                </a:cubicBezTo>
                <a:cubicBezTo>
                  <a:pt x="-43503" y="342049"/>
                  <a:pt x="-9391" y="203302"/>
                  <a:pt x="0" y="0"/>
                </a:cubicBezTo>
                <a:close/>
              </a:path>
            </a:pathLst>
          </a:custGeom>
          <a:noFill/>
          <a:ln w="53975" cmpd="thinThick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2AFF113-A95B-66FC-9311-A683782C0B5F}"/>
              </a:ext>
            </a:extLst>
          </p:cNvPr>
          <p:cNvSpPr txBox="1"/>
          <p:nvPr/>
        </p:nvSpPr>
        <p:spPr>
          <a:xfrm>
            <a:off x="761794" y="5670677"/>
            <a:ext cx="10662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present study adds value because it reports a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large, consecutive, single-center, ten-year experience from an Italian Center of Excellence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including a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heterogeneous cohort 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revisional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laparoscopic</a:t>
            </a:r>
            <a:r>
              <a:rPr lang="en-US" b="1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800" b="1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robotic procedures</a:t>
            </a:r>
            <a:r>
              <a:rPr lang="en-US" sz="1800" dirty="0">
                <a:solidFill>
                  <a:schemeClr val="tx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6F9EDC0-02E0-F255-AD13-FAE5E751710A}"/>
              </a:ext>
            </a:extLst>
          </p:cNvPr>
          <p:cNvSpPr txBox="1"/>
          <p:nvPr/>
        </p:nvSpPr>
        <p:spPr>
          <a:xfrm>
            <a:off x="625825" y="2679403"/>
            <a:ext cx="10934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OUR RESULTS ARE CONSISTENT WITH THE CURRENT INTERNATIONAL LITERATURE</a:t>
            </a:r>
            <a:endParaRPr lang="it-IT" sz="2000" dirty="0"/>
          </a:p>
        </p:txBody>
      </p:sp>
      <p:pic>
        <p:nvPicPr>
          <p:cNvPr id="3" name="Immagine 2" descr="Immagine che contiene testo, schermata, Carattere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3E75D8DB-DA48-F33E-27CF-792E8815B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" t="25552" r="2344" b="33219"/>
          <a:stretch>
            <a:fillRect/>
          </a:stretch>
        </p:blipFill>
        <p:spPr>
          <a:xfrm>
            <a:off x="974035" y="131026"/>
            <a:ext cx="10243930" cy="14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155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schermata, Carattere  Descrizione generata automaticamente">
            <a:extLst>
              <a:ext uri="{FF2B5EF4-FFF2-40B4-BE49-F238E27FC236}">
                <a16:creationId xmlns:a16="http://schemas.microsoft.com/office/drawing/2014/main" id="{98E4570D-7A0C-8C7C-A577-F244CC07AC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8485" cy="685799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07EAF36-2092-3DBB-E391-BFF75842283E}"/>
              </a:ext>
            </a:extLst>
          </p:cNvPr>
          <p:cNvSpPr/>
          <p:nvPr/>
        </p:nvSpPr>
        <p:spPr>
          <a:xfrm>
            <a:off x="7924799" y="0"/>
            <a:ext cx="3564836" cy="1046922"/>
          </a:xfrm>
          <a:prstGeom prst="rect">
            <a:avLst/>
          </a:prstGeom>
          <a:solidFill>
            <a:srgbClr val="FDFDFD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0830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4634-5D1F-0978-9E74-9B4DE1A72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vestiti, cielo, persona&#10;&#10;Il contenuto generato dall'IA potrebbe non essere corretto.">
            <a:extLst>
              <a:ext uri="{FF2B5EF4-FFF2-40B4-BE49-F238E27FC236}">
                <a16:creationId xmlns:a16="http://schemas.microsoft.com/office/drawing/2014/main" id="{150FE562-E0FB-CADF-DCA4-E0E04A6D9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9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1614" y="909423"/>
            <a:ext cx="6622869" cy="2933372"/>
          </a:xfrm>
        </p:spPr>
        <p:txBody>
          <a:bodyPr>
            <a:normAutofit/>
          </a:bodyPr>
          <a:lstStyle/>
          <a:p>
            <a:pPr algn="ctr"/>
            <a:r>
              <a:rPr lang="it-IT" sz="7200" dirty="0">
                <a:latin typeface="Helvetica" pitchFamily="2" charset="0"/>
              </a:rPr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3534183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1141</TotalTime>
  <Words>3528</Words>
  <Application>Microsoft Macintosh PowerPoint</Application>
  <PresentationFormat>Widescreen</PresentationFormat>
  <Paragraphs>192</Paragraphs>
  <Slides>20</Slides>
  <Notes>20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7" baseType="lpstr">
      <vt:lpstr>Arial</vt:lpstr>
      <vt:lpstr>Calibri</vt:lpstr>
      <vt:lpstr>Helvetica</vt:lpstr>
      <vt:lpstr>Symbol</vt:lpstr>
      <vt:lpstr>Times New Roman</vt:lpstr>
      <vt:lpstr>Wingdings</vt:lpstr>
      <vt:lpstr>RetrospectVTI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Virginia Rodriguez</cp:lastModifiedBy>
  <cp:revision>25</cp:revision>
  <dcterms:created xsi:type="dcterms:W3CDTF">2022-02-27T17:36:31Z</dcterms:created>
  <dcterms:modified xsi:type="dcterms:W3CDTF">2026-09-18T09:12:31Z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